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74" r:id="rId6"/>
    <p:sldMasterId id="2147483676" r:id="rId7"/>
    <p:sldMasterId id="2147483680" r:id="rId8"/>
  </p:sldMasterIdLst>
  <p:notesMasterIdLst>
    <p:notesMasterId r:id="rId41"/>
  </p:notesMasterIdLst>
  <p:sldIdLst>
    <p:sldId id="292" r:id="rId9"/>
    <p:sldId id="343" r:id="rId10"/>
    <p:sldId id="340" r:id="rId11"/>
    <p:sldId id="279" r:id="rId12"/>
    <p:sldId id="397" r:id="rId13"/>
    <p:sldId id="285" r:id="rId14"/>
    <p:sldId id="518" r:id="rId15"/>
    <p:sldId id="526" r:id="rId16"/>
    <p:sldId id="524" r:id="rId17"/>
    <p:sldId id="284" r:id="rId18"/>
    <p:sldId id="534" r:id="rId19"/>
    <p:sldId id="535" r:id="rId20"/>
    <p:sldId id="520" r:id="rId21"/>
    <p:sldId id="525" r:id="rId22"/>
    <p:sldId id="256" r:id="rId23"/>
    <p:sldId id="263" r:id="rId24"/>
    <p:sldId id="287" r:id="rId25"/>
    <p:sldId id="286" r:id="rId26"/>
    <p:sldId id="528" r:id="rId27"/>
    <p:sldId id="270" r:id="rId28"/>
    <p:sldId id="271" r:id="rId29"/>
    <p:sldId id="272" r:id="rId30"/>
    <p:sldId id="273" r:id="rId31"/>
    <p:sldId id="531" r:id="rId32"/>
    <p:sldId id="532" r:id="rId33"/>
    <p:sldId id="533" r:id="rId34"/>
    <p:sldId id="274" r:id="rId35"/>
    <p:sldId id="293" r:id="rId36"/>
    <p:sldId id="261" r:id="rId37"/>
    <p:sldId id="536" r:id="rId38"/>
    <p:sldId id="280" r:id="rId39"/>
    <p:sldId id="275" r:id="rId4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66FF33"/>
    <a:srgbClr val="00FF00"/>
    <a:srgbClr val="002570"/>
    <a:srgbClr val="3333CC"/>
    <a:srgbClr val="003399"/>
    <a:srgbClr val="000099"/>
    <a:srgbClr val="FF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C017B-3936-4A61-826C-4171A3D7437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386C2-1629-455D-B610-6A09E51553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6773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egnaposto immagine diapositiva 1">
            <a:extLst>
              <a:ext uri="{FF2B5EF4-FFF2-40B4-BE49-F238E27FC236}">
                <a16:creationId xmlns:a16="http://schemas.microsoft.com/office/drawing/2014/main" id="{7E11E949-D090-4EAB-AB92-8B2C122201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812800"/>
            <a:ext cx="7113588" cy="4002088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55F9BA8-94DA-4882-8C06-F579C6EBF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The interest of our group In this context we described the </a:t>
            </a:r>
            <a:r>
              <a:rPr lang="en-GB" dirty="0" err="1"/>
              <a:t>adiponiche</a:t>
            </a:r>
            <a:r>
              <a:rPr lang="en-GB" dirty="0"/>
              <a:t> (</a:t>
            </a:r>
            <a:r>
              <a:rPr lang="en-GB" dirty="0" err="1"/>
              <a:t>nish</a:t>
            </a:r>
            <a:r>
              <a:rPr lang="en-GB" dirty="0"/>
              <a:t>), </a:t>
            </a:r>
            <a:r>
              <a:rPr lang="en-GB" dirty="0">
                <a:solidFill>
                  <a:schemeClr val="tx1"/>
                </a:solidFill>
                <a:latin typeface="+mn-lt"/>
              </a:rPr>
              <a:t>the anatomical and functional unit that regulates stem cell </a:t>
            </a:r>
            <a:r>
              <a:rPr lang="en-GB" dirty="0"/>
              <a:t>homeostasis and </a:t>
            </a:r>
            <a:r>
              <a:rPr lang="en-GB" dirty="0" err="1"/>
              <a:t>behavior</a:t>
            </a:r>
            <a:r>
              <a:rPr lang="en-GB" dirty="0"/>
              <a:t> in AT. The </a:t>
            </a:r>
            <a:r>
              <a:rPr lang="en-GB" dirty="0" err="1"/>
              <a:t>adiponiche</a:t>
            </a:r>
            <a:r>
              <a:rPr lang="en-GB" dirty="0"/>
              <a:t> 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</a:rPr>
              <a:t>consists of several cells, non-cellular elements and their direct or soluble factor-mediated contacts.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</a:rPr>
              <a:t>Adiponiche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</a:rPr>
              <a:t> was the </a:t>
            </a:r>
            <a:r>
              <a:rPr lang="en-GB" b="1" dirty="0"/>
              <a:t>microenvironment</a:t>
            </a:r>
            <a:r>
              <a:rPr lang="en-GB" dirty="0"/>
              <a:t> </a:t>
            </a:r>
            <a:r>
              <a:rPr lang="en-GB" dirty="0">
                <a:solidFill>
                  <a:schemeClr val="tx1"/>
                </a:solidFill>
                <a:latin typeface="+mn-lt"/>
              </a:rPr>
              <a:t>where stem cells reside and </a:t>
            </a:r>
            <a:r>
              <a:rPr lang="en-GB" b="1" dirty="0"/>
              <a:t>maintain their stemness, regulate their proliferation and differentiation </a:t>
            </a:r>
            <a:r>
              <a:rPr lang="en-GB" dirty="0"/>
              <a:t>in order to support physiological adipocyte turnover and maintain energy balance. A healthy (lean) </a:t>
            </a:r>
            <a:r>
              <a:rPr lang="en-GB" dirty="0" err="1"/>
              <a:t>adiponiche</a:t>
            </a:r>
            <a:r>
              <a:rPr lang="en-GB" dirty="0"/>
              <a:t> working in all its components is the main regulator of AT expansion and remodelling: damage in one or more elements of the </a:t>
            </a:r>
            <a:r>
              <a:rPr lang="en-GB" dirty="0" err="1"/>
              <a:t>adiponiche</a:t>
            </a:r>
            <a:r>
              <a:rPr lang="en-GB" dirty="0"/>
              <a:t> results in a dysfunctional AT and in obesity- related metabolic complications.</a:t>
            </a:r>
            <a:endParaRPr lang="en-GB" dirty="0"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54276" name="Segnaposto numero diapositiva 3">
            <a:extLst>
              <a:ext uri="{FF2B5EF4-FFF2-40B4-BE49-F238E27FC236}">
                <a16:creationId xmlns:a16="http://schemas.microsoft.com/office/drawing/2014/main" id="{ACD8A106-379C-48EE-86C8-9122FB9189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800F7-BE96-49BB-A639-BA33C1A5541C}" type="slidenum">
              <a:rPr kumimoji="0" lang="en-GB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 Unicode M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44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>
            <a:extLst>
              <a:ext uri="{FF2B5EF4-FFF2-40B4-BE49-F238E27FC236}">
                <a16:creationId xmlns:a16="http://schemas.microsoft.com/office/drawing/2014/main" id="{826ED4EC-E866-43E9-A1DA-84FE5019D2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19075" y="812800"/>
            <a:ext cx="7113588" cy="4002088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Segnaposto note 2">
            <a:extLst>
              <a:ext uri="{FF2B5EF4-FFF2-40B4-BE49-F238E27FC236}">
                <a16:creationId xmlns:a16="http://schemas.microsoft.com/office/drawing/2014/main" id="{F400CAD1-C688-4B03-BFDB-5F6A774FDB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6324" name="Segnaposto numero diapositiva 3">
            <a:extLst>
              <a:ext uri="{FF2B5EF4-FFF2-40B4-BE49-F238E27FC236}">
                <a16:creationId xmlns:a16="http://schemas.microsoft.com/office/drawing/2014/main" id="{AA05E382-EC49-4423-9297-F5E470E082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715544-164E-49F6-885A-E920EFC65EA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 Unicode M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053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>
            <a:extLst>
              <a:ext uri="{FF2B5EF4-FFF2-40B4-BE49-F238E27FC236}">
                <a16:creationId xmlns:a16="http://schemas.microsoft.com/office/drawing/2014/main" id="{D1E2F843-A8FC-41D3-8C81-907CEEB0C8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812800"/>
            <a:ext cx="7113588" cy="4002088"/>
          </a:xfrm>
        </p:spPr>
      </p:sp>
      <p:sp>
        <p:nvSpPr>
          <p:cNvPr id="61443" name="Segnaposto note 2">
            <a:extLst>
              <a:ext uri="{FF2B5EF4-FFF2-40B4-BE49-F238E27FC236}">
                <a16:creationId xmlns:a16="http://schemas.microsoft.com/office/drawing/2014/main" id="{C446F461-C70B-4853-805D-E1C1FC591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 </a:t>
            </a:r>
          </a:p>
        </p:txBody>
      </p:sp>
      <p:sp>
        <p:nvSpPr>
          <p:cNvPr id="61444" name="Segnaposto numero diapositiva 3">
            <a:extLst>
              <a:ext uri="{FF2B5EF4-FFF2-40B4-BE49-F238E27FC236}">
                <a16:creationId xmlns:a16="http://schemas.microsoft.com/office/drawing/2014/main" id="{1991FF60-3AC0-49EB-A691-E6301367282D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09E24EE-641D-43CA-AC93-EA48673707AC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16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80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76942-A419-4234-AFB6-0F8DB91401D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820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76942-A419-4234-AFB6-0F8DB91401D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688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35B311-C36A-497E-9421-1703B86AE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A321F9-0BB3-4230-B3A8-D9B5FBB5F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99AF6D-A0F7-4D59-84BF-D7DF2A76F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000-9735-4232-8EEE-D5945E3E2407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B6E4DD-5D66-4997-9641-8363C6BF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753E41-6D04-4325-A38C-8E605F3F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A18B-C86C-40AC-B543-EA51B8BBB2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165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67765A-220D-4303-A789-61AA58D7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5A4B397-EFBD-426A-B227-A0BFD8674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6CBED8-A22E-4FB2-8815-BD99AA3AE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000-9735-4232-8EEE-D5945E3E2407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16C1D6-2CDA-4CB4-B718-BBAC6ED1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016A26-50F3-4192-A97E-09A0F83F7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A18B-C86C-40AC-B543-EA51B8BBB2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56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021C4EA-DA34-4720-AEA3-AEB2D2E48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A17B2BC-46D6-406D-91ED-10D10A0EE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53249D-070D-4DF5-AA8E-B9103B57A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000-9735-4232-8EEE-D5945E3E2407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1BBD90-94E9-4567-AB34-36F23BE3C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6E4B9B-B44F-451F-8424-FC59C301E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A18B-C86C-40AC-B543-EA51B8BBB2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1798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388D4-15DF-446A-91AA-72876CD48301}" type="datetime1"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18/02/2026</a:t>
            </a:fld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it-IT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374D8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rgbClr val="738AC3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500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65C5CE5-D95C-47BD-97B0-DEA5B4D4E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09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3D9CF26F-16FC-4D0D-8B23-4C87BF3FE2BC}" type="datetimeFigureOut">
              <a:rPr lang="it-IT" smtClean="0">
                <a:ea typeface="SimSun" panose="02010600030101010101" pitchFamily="2" charset="-122"/>
              </a:rPr>
              <a:pPr>
                <a:defRPr/>
              </a:pPr>
              <a:t>18/02/2026</a:t>
            </a:fld>
            <a:endParaRPr lang="it-IT">
              <a:ea typeface="SimSun" panose="02010600030101010101" pitchFamily="2" charset="-122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D21919F-4AEB-4BFD-9BD0-3D9A5E4D9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it-IT">
              <a:ea typeface="SimSun" panose="02010600030101010101" pitchFamily="2" charset="-122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B38D0EE-7467-4B8D-A32C-4DE3BC0AF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8B546AF5-2917-4AEB-85AF-82E6B00C8572}" type="slidenum">
              <a:rPr lang="it-IT" smtClean="0">
                <a:ea typeface="SimSun" panose="02010600030101010101" pitchFamily="2" charset="-122"/>
              </a:rPr>
              <a:pPr>
                <a:defRPr/>
              </a:pPr>
              <a:t>‹N›</a:t>
            </a:fld>
            <a:endParaRPr lang="it-IT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15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roplets-HD-Content-R1d.png">
            <a:extLst>
              <a:ext uri="{FF2B5EF4-FFF2-40B4-BE49-F238E27FC236}">
                <a16:creationId xmlns:a16="http://schemas.microsoft.com/office/drawing/2014/main" id="{44184794-729B-4DCB-A0ED-F2E80A089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BB1AE7DA-54F3-4F98-846A-B04536C83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 defTabSz="44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C4FFF9-0D45-4A3B-B698-CAC59C85ECB7}" type="datetimeFigureOut">
              <a:rPr lang="it-IT" smtClean="0">
                <a:latin typeface="Arial" panose="020B0604020202020204" pitchFamily="34" charset="0"/>
                <a:ea typeface="SimSun" panose="02010600030101010101" pitchFamily="2" charset="-122"/>
              </a:rPr>
              <a:pPr defTabSz="44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18/02/2026</a:t>
            </a:fld>
            <a:endParaRPr lang="it-IT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F104B4A-457C-46FA-8B4C-5049CBE6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 defTabSz="44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8765E0-ACCD-47B3-A2F2-67ABDE3DC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 defTabSz="44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879193A-45E2-49F6-9A9F-92456238172D}" type="slidenum">
              <a:rPr lang="it-IT" smtClean="0">
                <a:latin typeface="Arial" panose="020B0604020202020204" pitchFamily="34" charset="0"/>
                <a:ea typeface="SimSun" panose="02010600030101010101" pitchFamily="2" charset="-122"/>
              </a:rPr>
              <a:pPr defTabSz="44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4888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C057D7-4714-4FE9-9ED5-E4EB8B4AC1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309" eaLnBrk="1" hangingPunct="1">
              <a:defRPr>
                <a:latin typeface="Arial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7216E3B-7EA7-4FA9-BFC0-5D11FB784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309" eaLnBrk="1" hangingPunct="1">
              <a:defRPr>
                <a:latin typeface="Arial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FCFD07F-1EF5-40BE-9A8F-B98DFB37DD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309" eaLnBrk="1" hangingPunct="1">
              <a:defRPr>
                <a:latin typeface="Arial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495B60-98B1-4EF0-B666-B2F0B548D94E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866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45AE932-D2E5-4DDE-A81E-67CF225A3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09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72EDAB45-E9B2-4A60-88F7-9B02FC5FA2FC}" type="datetimeFigureOut">
              <a:rPr lang="it-IT" smtClean="0"/>
              <a:pPr>
                <a:defRPr/>
              </a:pPr>
              <a:t>18/02/2026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4D5DFC2-C6F1-4250-A723-ADEC1956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4B1A21-8BD9-4B8A-9E31-E44610074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71E0FC42-3756-4745-AE55-84499845DF8E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105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roplets-HD-Content-R1d.png">
            <a:extLst>
              <a:ext uri="{FF2B5EF4-FFF2-40B4-BE49-F238E27FC236}">
                <a16:creationId xmlns:a16="http://schemas.microsoft.com/office/drawing/2014/main" id="{BB8C733A-FF9F-4BB2-AE0F-5BA7D0599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0CFEE80-E04B-4088-A19A-CD1A13F5B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 defTabSz="44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DD5C10-4C95-4A55-9ABD-3155D2C486A5}" type="datetimeFigureOut">
              <a:rPr lang="it-IT" smtClean="0">
                <a:latin typeface="Arial" panose="020B0604020202020204" pitchFamily="34" charset="0"/>
                <a:ea typeface="SimSun" panose="02010600030101010101" pitchFamily="2" charset="-122"/>
              </a:rPr>
              <a:pPr defTabSz="44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18/02/2026</a:t>
            </a:fld>
            <a:endParaRPr lang="it-IT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E8FE611-78AF-4723-B04A-C28EDAE1C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 defTabSz="44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F0A0931-AA7D-4BF2-881C-9607A8D7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 defTabSz="44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731E6B-6A86-4CC3-BA9E-21A8A0C557EE}" type="slidenum">
              <a:rPr lang="it-IT" smtClean="0">
                <a:latin typeface="Arial" panose="020B0604020202020204" pitchFamily="34" charset="0"/>
                <a:ea typeface="SimSun" panose="02010600030101010101" pitchFamily="2" charset="-122"/>
              </a:rPr>
              <a:pPr defTabSz="44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4763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E9E37-F6A0-494A-8C3D-DA15129BAD84}" type="datetimeFigureOut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18/02/2026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08FF4-87DF-46EF-A471-AD128A67B8FC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4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E3CA52-9D8E-4E00-85BA-2DB4203E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5B88A4-F2EF-4797-8E30-21615065C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EECB87-198F-4D31-A99D-B13463389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000-9735-4232-8EEE-D5945E3E2407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773523-4902-4EDB-85D6-5BB12E94B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2D8C37-E97B-43E0-9D63-1D5E1A057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A18B-C86C-40AC-B543-EA51B8BBB2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39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03E08B-0C2A-4D66-9DA8-F39F3EA3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5323B4-1C76-4A2C-BFE2-7824F5E4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015ABF-AB08-4C3A-8419-0A71CDA9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000-9735-4232-8EEE-D5945E3E2407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32F433-DCF1-4A10-9D77-77EAA5BE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865EDD-D20E-4A2D-93CD-CB761E21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A18B-C86C-40AC-B543-EA51B8BBB2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56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B44E3B-98F0-4B03-8D36-2B890673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454543-8082-406A-92A4-175FFC2A9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DB1165C-BE26-48AF-9B56-1962A0E06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989402-AAAE-4703-AFFB-FCB6CCD9F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000-9735-4232-8EEE-D5945E3E2407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0A4F756-2FAC-44A5-B224-03C73D74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DC0F43F-1838-4B9F-B95D-72E19E25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A18B-C86C-40AC-B543-EA51B8BBB2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7187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00C7E-9E73-4A07-8FB3-13BE15BE8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853DB00-0662-4804-9169-4F57F022A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27D80C6-05E1-4173-99E3-7E01172FA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6C71461-C2C3-414D-88A7-2DC6FAE0E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7EBD6C7-7D3C-46CE-9A0A-913B488AF8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5D29116-E132-4F0F-9D68-57CBB2DA8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000-9735-4232-8EEE-D5945E3E2407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1E124E4-210E-4D28-BF4C-C93946463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31E2674-EC5E-4408-9487-833C6BF1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A18B-C86C-40AC-B543-EA51B8BBB2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606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0A2707-4E04-4273-A2B0-E13D065E0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151D521-FD5D-428B-AC64-D3ACC223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000-9735-4232-8EEE-D5945E3E2407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490BED5-ECC2-41CB-AB83-6804FAFE8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3B8973-2D6A-4DED-89CB-688E40299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A18B-C86C-40AC-B543-EA51B8BBB2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686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C73D277-568A-4F99-8648-E3C612B66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000-9735-4232-8EEE-D5945E3E2407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F8A940F-F171-4F3F-8446-05B072DB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8406DA3-A924-4282-8816-32E6C54F5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A18B-C86C-40AC-B543-EA51B8BBB2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474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53D60A-78E3-4DC0-A7F6-8C561110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2BD52F-76C0-41C5-898E-59D58AB88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B673FF6-E2A0-45B4-8F25-32449C60C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690681-E971-4FF7-9E92-87E39357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000-9735-4232-8EEE-D5945E3E2407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EB66BD-CA4D-4A4C-AF58-9E1C0EEBB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65CED2-4E27-4C70-B85E-973B92FE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A18B-C86C-40AC-B543-EA51B8BBB2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80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1CAA59-3CAB-48ED-B678-D22E76391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9652AAE-FBAE-4588-905F-E98432C48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747DB4-C9B2-421C-B351-A61C49346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6251071-C706-49C8-BE74-D4E77269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000-9735-4232-8EEE-D5945E3E2407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E821404-E84C-4AE4-8A73-41EBDDC35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CB2AA71-8EE6-47EB-A09B-D1831704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A18B-C86C-40AC-B543-EA51B8BBB2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561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151D23D-954C-42EA-BB7C-ABB589E0D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588E00D-DCEB-46D6-A887-3FF5ADC5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3950EA-9772-408D-AAD8-F12E112BE2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7E000-9735-4232-8EEE-D5945E3E2407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74BB72-F864-433F-9061-01A5CAE39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1FAD50-27BE-43B7-8709-6A99C8D44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9A18B-C86C-40AC-B543-EA51B8BBB2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71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18/02/2026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845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>
            <a:extLst>
              <a:ext uri="{FF2B5EF4-FFF2-40B4-BE49-F238E27FC236}">
                <a16:creationId xmlns:a16="http://schemas.microsoft.com/office/drawing/2014/main" id="{4B5EF5C8-75FE-44B0-9CA7-50752CE9C4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091" y="365126"/>
            <a:ext cx="1051581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5123" name="Segnaposto testo 2">
            <a:extLst>
              <a:ext uri="{FF2B5EF4-FFF2-40B4-BE49-F238E27FC236}">
                <a16:creationId xmlns:a16="http://schemas.microsoft.com/office/drawing/2014/main" id="{207C1335-54AA-4723-9C4C-15F68A9480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091" y="1825625"/>
            <a:ext cx="1051581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50D1DB-FB68-48CF-8FD5-AA897C78B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D62DE3-17ED-4C32-BA24-BA63B3982F68}" type="datetimeFigureOut">
              <a:rPr lang="it-IT"/>
              <a:pPr>
                <a:defRPr/>
              </a:pPr>
              <a:t>18/02/2026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C61167-8187-4CA7-954B-8FC0C0107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4" y="6356351"/>
            <a:ext cx="4115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2AB476-95E6-47F5-801C-0E40713C7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066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31B215-968D-4054-92FC-107352B2E1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27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0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46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61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77" indent="-228577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BECF5"/>
            </a:gs>
            <a:gs pos="100000">
              <a:srgbClr val="73ABD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17C78445-3107-464C-B833-BACCC7D65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C1360-566D-4C20-9D7B-B7EE3313F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281" y="619125"/>
            <a:ext cx="10363438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A6CEC-FBD0-4985-973F-8CC969F10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281" y="2366964"/>
            <a:ext cx="10363438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2C38B-1549-4857-9086-82BC6354C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79325" y="5883276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it-IT" altLang="en-US"/>
              <a:t>21/12/23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1FF89-E3B6-4B52-AAD7-9D8410D10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281" y="5883276"/>
            <a:ext cx="6672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D7D52-D8FD-4DB9-AC54-0F8B97B9B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230" y="5883276"/>
            <a:ext cx="7634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02E51EC-FEE7-4CCD-B74B-B95D0283068E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8807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sldNum="0"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5pPr>
      <a:lvl6pPr marL="457154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6pPr>
      <a:lvl7pPr marL="914309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7pPr>
      <a:lvl8pPr marL="1371463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8pPr>
      <a:lvl9pPr marL="1828617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228577" indent="-228577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897E0E1-32FF-45E7-8C75-9770F63D3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521" y="274638"/>
            <a:ext cx="1097295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C6254E3-2F60-4A64-9228-F8289714A4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600201"/>
            <a:ext cx="1097295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4321718-2A5B-478C-91A9-386896B2C5A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520" y="6245225"/>
            <a:ext cx="284443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0C2CA04-09F0-4024-846F-E48BACCED0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58" y="6245225"/>
            <a:ext cx="386188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5663F62-A110-4A68-BE53-A1F4F5DC78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050" y="6245225"/>
            <a:ext cx="284443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F120916-DEB8-400D-809B-A611698563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96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6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40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94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9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03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5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11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>
            <a:extLst>
              <a:ext uri="{FF2B5EF4-FFF2-40B4-BE49-F238E27FC236}">
                <a16:creationId xmlns:a16="http://schemas.microsoft.com/office/drawing/2014/main" id="{31AC3BFD-182E-40A8-A595-BBC18676B4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091" y="365126"/>
            <a:ext cx="1051581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9219" name="Segnaposto testo 2">
            <a:extLst>
              <a:ext uri="{FF2B5EF4-FFF2-40B4-BE49-F238E27FC236}">
                <a16:creationId xmlns:a16="http://schemas.microsoft.com/office/drawing/2014/main" id="{DF828DAB-0DD0-454D-B1D4-5B12E0008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091" y="1825625"/>
            <a:ext cx="1051581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190138-42C0-415C-BB06-0D1419887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8B422F-44C2-45F2-B64E-635CFF3A0DED}" type="datetimeFigureOut">
              <a:rPr lang="it-IT"/>
              <a:pPr>
                <a:defRPr/>
              </a:pPr>
              <a:t>18/02/2026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4DFD03-9366-4D72-90A8-481E5FEC4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4" y="6356351"/>
            <a:ext cx="4115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394635-2F2B-4225-BFF3-A3215D5DB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066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129F5E-4BFF-4BFD-80AE-C71285B29E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481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0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46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61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77" indent="-228577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BECF5"/>
            </a:gs>
            <a:gs pos="100000">
              <a:srgbClr val="73ABD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26985895-B305-47F7-B7FA-99EA2E941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B505DA-0B0D-422B-A3D4-8E37A7D6B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281" y="619125"/>
            <a:ext cx="10363438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33BB6-2B71-414D-AE4B-4C8AA16A5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281" y="2366964"/>
            <a:ext cx="10363438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63CE2-E792-406F-B54D-BB1F20EB2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79325" y="5883276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it-IT" altLang="en-US"/>
              <a:t>21/12/23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F3032-A003-449F-90A3-C2AF77AC6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281" y="5883276"/>
            <a:ext cx="6672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C06B4-8796-4138-9065-86499FDC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230" y="5883276"/>
            <a:ext cx="7634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DA55803-8ACF-4B8A-B9E1-9C8C80A31333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09016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sldNum="0"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5pPr>
      <a:lvl6pPr marL="457154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6pPr>
      <a:lvl7pPr marL="914309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7pPr>
      <a:lvl8pPr marL="1371463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8pPr>
      <a:lvl9pPr marL="1828617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228577" indent="-228577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1EE9E37-F6A0-494A-8C3D-DA15129BAD8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18/02/2026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7308FF4-87DF-46EF-A471-AD128A67B8F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8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em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emf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0" Type="http://schemas.openxmlformats.org/officeDocument/2006/relationships/image" Target="../media/image15.emf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869" y="310715"/>
            <a:ext cx="6400800" cy="2131033"/>
          </a:xfrm>
        </p:spPr>
        <p:txBody>
          <a:bodyPr>
            <a:noAutofit/>
          </a:bodyPr>
          <a:lstStyle/>
          <a:p>
            <a:r>
              <a:rPr lang="it-IT" sz="4800" dirty="0"/>
              <a:t>IL TESSUTO ADIPOSO. Fisiopatologia e recenti frontiere farmacologiche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9869" y="2917852"/>
            <a:ext cx="4526280" cy="489629"/>
          </a:xfrm>
        </p:spPr>
        <p:txBody>
          <a:bodyPr>
            <a:normAutofit lnSpcReduction="10000"/>
          </a:bodyPr>
          <a:lstStyle/>
          <a:p>
            <a:r>
              <a:rPr lang="it-IT" sz="2800" b="1" dirty="0"/>
              <a:t>Gabriella MILAN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08A59D2-A500-1FBE-454D-201407F33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1"/>
          <a:stretch>
            <a:fillRect/>
          </a:stretch>
        </p:blipFill>
        <p:spPr>
          <a:xfrm>
            <a:off x="0" y="0"/>
            <a:ext cx="4991977" cy="68580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EC25CB9-EDFD-448D-9C5B-E48377761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791717"/>
            <a:ext cx="5202316" cy="255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8" tIns="44994" rIns="89988" bIns="44994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2000" b="1" i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Laboratorio Endocrino Metabolico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2000" b="1" i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Dipartimento di Medicina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2000" b="1" i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Università degli Studi di Padova 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endParaRPr lang="it-IT" altLang="en-US" sz="2000" b="1" i="1" dirty="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2000" b="1" i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 Medica 3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2000" b="1" i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 per lo Studio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2000" b="1" i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il Trattamento Integrato dell’Obesità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2000" b="1" i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Azienda Ospedale Università di Padova</a:t>
            </a:r>
          </a:p>
        </p:txBody>
      </p:sp>
    </p:spTree>
    <p:extLst>
      <p:ext uri="{BB962C8B-B14F-4D97-AF65-F5344CB8AC3E}">
        <p14:creationId xmlns:p14="http://schemas.microsoft.com/office/powerpoint/2010/main" val="2173081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B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817B453-8969-495B-99FD-F2640A460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97" y="48284"/>
            <a:ext cx="5956168" cy="676143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A0C62FC-0CC8-4D05-88A6-96AC06857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43" r="48155"/>
          <a:stretch/>
        </p:blipFill>
        <p:spPr>
          <a:xfrm>
            <a:off x="6441663" y="1162975"/>
            <a:ext cx="5205840" cy="387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9457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B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8D1B151-97B2-4549-A69D-AEE658D49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218" b="70097"/>
          <a:stretch/>
        </p:blipFill>
        <p:spPr>
          <a:xfrm>
            <a:off x="276133" y="2854955"/>
            <a:ext cx="11415759" cy="362685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0B8AD0D-8CA9-4A36-867E-D7914B0B1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43" r="48155"/>
          <a:stretch/>
        </p:blipFill>
        <p:spPr>
          <a:xfrm>
            <a:off x="6560016" y="204186"/>
            <a:ext cx="3144277" cy="233784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BE67A09-620E-4246-926F-E4B93A86A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724" b="85089"/>
          <a:stretch/>
        </p:blipFill>
        <p:spPr>
          <a:xfrm>
            <a:off x="1305018" y="204186"/>
            <a:ext cx="3767357" cy="233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8561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B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F73F6BE-8F1F-487C-A54D-454B27635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981"/>
          <a:stretch/>
        </p:blipFill>
        <p:spPr>
          <a:xfrm>
            <a:off x="623600" y="1251750"/>
            <a:ext cx="11351203" cy="373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3683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B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FD81225-C0DA-466C-95A1-2F6F35451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401"/>
          <a:stretch/>
        </p:blipFill>
        <p:spPr>
          <a:xfrm>
            <a:off x="3466039" y="186431"/>
            <a:ext cx="7651317" cy="650733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C54CB33-F218-4DE7-8C6E-7EEF55DBB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724" b="85089"/>
          <a:stretch/>
        </p:blipFill>
        <p:spPr>
          <a:xfrm>
            <a:off x="124289" y="2185521"/>
            <a:ext cx="3178206" cy="197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4097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B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200BE01-D6DA-4C72-BC2E-2F0F56EC5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999" y="279400"/>
            <a:ext cx="7863417" cy="629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3823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CB9EDE8-B221-4FD9-A377-34FC28ACA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5" y="93129"/>
            <a:ext cx="11292995" cy="625686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1AD0AC6-EE4B-4320-9A37-01FF6F95F437}"/>
              </a:ext>
            </a:extLst>
          </p:cNvPr>
          <p:cNvSpPr/>
          <p:nvPr/>
        </p:nvSpPr>
        <p:spPr>
          <a:xfrm>
            <a:off x="364835" y="6443133"/>
            <a:ext cx="115900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 err="1"/>
              <a:t>Wang</a:t>
            </a:r>
            <a:r>
              <a:rPr lang="it-IT" sz="1600" i="1" dirty="0"/>
              <a:t> L, </a:t>
            </a:r>
            <a:r>
              <a:rPr lang="it-IT" sz="1600" i="1" dirty="0" err="1"/>
              <a:t>Jia</a:t>
            </a:r>
            <a:r>
              <a:rPr lang="it-IT" sz="1600" i="1" dirty="0"/>
              <a:t> Q, He J, Li Y. Adipose </a:t>
            </a:r>
            <a:r>
              <a:rPr lang="it-IT" sz="1600" i="1" dirty="0" err="1"/>
              <a:t>tissue</a:t>
            </a:r>
            <a:r>
              <a:rPr lang="it-IT" sz="1600" i="1" dirty="0"/>
              <a:t>-targeting </a:t>
            </a:r>
            <a:r>
              <a:rPr lang="it-IT" sz="1600" i="1" dirty="0" err="1"/>
              <a:t>nanomedicines</a:t>
            </a:r>
            <a:r>
              <a:rPr lang="it-IT" sz="1600" i="1" dirty="0"/>
              <a:t> for </a:t>
            </a:r>
            <a:r>
              <a:rPr lang="it-IT" sz="1600" i="1" dirty="0" err="1"/>
              <a:t>obesity</a:t>
            </a:r>
            <a:r>
              <a:rPr lang="it-IT" sz="1600" i="1" dirty="0"/>
              <a:t> </a:t>
            </a:r>
            <a:r>
              <a:rPr lang="it-IT" sz="1600" i="1" dirty="0" err="1"/>
              <a:t>pharmacotherapy</a:t>
            </a:r>
            <a:r>
              <a:rPr lang="it-IT" sz="1600" i="1" dirty="0"/>
              <a:t>. 2025 </a:t>
            </a:r>
            <a:r>
              <a:rPr lang="it-IT" sz="1600" i="1" dirty="0" err="1"/>
              <a:t>doi</a:t>
            </a:r>
            <a:r>
              <a:rPr lang="it-IT" sz="1600" i="1" dirty="0"/>
              <a:t>: 10.1016/j.tem.2025.03.010. </a:t>
            </a:r>
          </a:p>
        </p:txBody>
      </p:sp>
    </p:spTree>
    <p:extLst>
      <p:ext uri="{BB962C8B-B14F-4D97-AF65-F5344CB8AC3E}">
        <p14:creationId xmlns:p14="http://schemas.microsoft.com/office/powerpoint/2010/main" val="3362192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6E2ED"/>
            </a:gs>
            <a:gs pos="100000">
              <a:srgbClr val="4785C9">
                <a:alpha val="67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>
            <a:extLst>
              <a:ext uri="{FF2B5EF4-FFF2-40B4-BE49-F238E27FC236}">
                <a16:creationId xmlns:a16="http://schemas.microsoft.com/office/drawing/2014/main" id="{2B0E477A-D7F1-46D1-BD59-4D06B9FB044B}"/>
              </a:ext>
            </a:extLst>
          </p:cNvPr>
          <p:cNvSpPr/>
          <p:nvPr/>
        </p:nvSpPr>
        <p:spPr>
          <a:xfrm>
            <a:off x="7299962" y="2070277"/>
            <a:ext cx="4615849" cy="4007916"/>
          </a:xfrm>
          <a:prstGeom prst="roundRect">
            <a:avLst>
              <a:gd name="adj" fmla="val 9649"/>
            </a:avLst>
          </a:prstGeom>
          <a:solidFill>
            <a:schemeClr val="bg2">
              <a:lumMod val="40000"/>
              <a:lumOff val="60000"/>
              <a:alpha val="6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09">
              <a:defRPr/>
            </a:pPr>
            <a:endParaRPr lang="it-IT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43D72B-7667-4487-AB06-C6D68DDB342E}"/>
              </a:ext>
            </a:extLst>
          </p:cNvPr>
          <p:cNvSpPr txBox="1"/>
          <p:nvPr/>
        </p:nvSpPr>
        <p:spPr>
          <a:xfrm>
            <a:off x="5365051" y="6796"/>
            <a:ext cx="1461898" cy="6460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09">
              <a:defRPr/>
            </a:pPr>
            <a:r>
              <a:rPr lang="it-IT" sz="3600" b="1" u="sng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CK2</a:t>
            </a:r>
            <a:endParaRPr lang="it-IT" sz="3200" b="1" u="sng" dirty="0">
              <a:solidFill>
                <a:sysClr val="windowText" lastClr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10E965-6E1E-4D94-A8D9-898F46973B77}"/>
              </a:ext>
            </a:extLst>
          </p:cNvPr>
          <p:cNvSpPr txBox="1"/>
          <p:nvPr/>
        </p:nvSpPr>
        <p:spPr>
          <a:xfrm>
            <a:off x="917456" y="638539"/>
            <a:ext cx="10357089" cy="8301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09">
              <a:defRPr/>
            </a:pPr>
            <a:r>
              <a:rPr lang="it-IT" sz="16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Ser/</a:t>
            </a:r>
            <a:r>
              <a:rPr lang="it-IT" sz="1600" b="1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Thr</a:t>
            </a:r>
            <a:r>
              <a:rPr lang="it-IT" sz="16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chinasi</a:t>
            </a:r>
            <a:r>
              <a:rPr lang="it-IT" sz="16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ubiquitaria e </a:t>
            </a:r>
            <a:r>
              <a:rPr lang="it-IT" sz="1600" b="1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costitutivamente</a:t>
            </a:r>
            <a:r>
              <a:rPr lang="it-IT" sz="16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attiva</a:t>
            </a:r>
            <a:r>
              <a:rPr lang="it-IT" sz="1600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</a:p>
          <a:p>
            <a:pPr algn="ctr" defTabSz="914309">
              <a:defRPr/>
            </a:pPr>
            <a:r>
              <a:rPr lang="it-IT" sz="1600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composta da 2 </a:t>
            </a:r>
            <a:r>
              <a:rPr lang="it-IT" sz="160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subunità</a:t>
            </a:r>
            <a:r>
              <a:rPr lang="it-IT" sz="1600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catalitiche (</a:t>
            </a:r>
            <a:r>
              <a:rPr lang="el-GR" sz="16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α</a:t>
            </a:r>
            <a:r>
              <a:rPr lang="it-IT" sz="16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/</a:t>
            </a:r>
            <a:r>
              <a:rPr lang="el-GR" sz="16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α</a:t>
            </a:r>
            <a:r>
              <a:rPr lang="it-IT" sz="16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’</a:t>
            </a:r>
            <a:r>
              <a:rPr lang="it-IT" sz="1600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) e 2 </a:t>
            </a:r>
            <a:r>
              <a:rPr lang="it-IT" sz="160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regolatorie</a:t>
            </a:r>
            <a:r>
              <a:rPr lang="it-IT" sz="1600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(</a:t>
            </a:r>
            <a:r>
              <a:rPr lang="el-GR" sz="16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β</a:t>
            </a:r>
            <a:r>
              <a:rPr lang="it-IT" sz="1600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).</a:t>
            </a:r>
          </a:p>
          <a:p>
            <a:pPr algn="ctr" defTabSz="914309">
              <a:defRPr/>
            </a:pPr>
            <a:r>
              <a:rPr lang="it-IT" sz="16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Fosforila più di 500 substrati.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C2B4B7-AB21-4CCD-B15A-944C1844A41D}"/>
              </a:ext>
            </a:extLst>
          </p:cNvPr>
          <p:cNvSpPr txBox="1"/>
          <p:nvPr/>
        </p:nvSpPr>
        <p:spPr>
          <a:xfrm>
            <a:off x="3544426" y="1395678"/>
            <a:ext cx="5104735" cy="3365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09">
              <a:defRPr/>
            </a:pPr>
            <a:r>
              <a:rPr lang="it-IT" sz="16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Altamente espressa in tessuti proliferanti e tumori.</a:t>
            </a:r>
          </a:p>
        </p:txBody>
      </p:sp>
      <p:grpSp>
        <p:nvGrpSpPr>
          <p:cNvPr id="60422" name="Gruppo 2">
            <a:extLst>
              <a:ext uri="{FF2B5EF4-FFF2-40B4-BE49-F238E27FC236}">
                <a16:creationId xmlns:a16="http://schemas.microsoft.com/office/drawing/2014/main" id="{F30D501C-8D04-45B8-BA07-98AC44EB5201}"/>
              </a:ext>
            </a:extLst>
          </p:cNvPr>
          <p:cNvGrpSpPr>
            <a:grpSpLocks/>
          </p:cNvGrpSpPr>
          <p:nvPr/>
        </p:nvGrpSpPr>
        <p:grpSpPr bwMode="auto">
          <a:xfrm>
            <a:off x="7501548" y="2144880"/>
            <a:ext cx="4250772" cy="3765060"/>
            <a:chOff x="5789946" y="2625328"/>
            <a:chExt cx="5174518" cy="3766090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FCFFB73-E256-4594-A1BE-E60260A2ADEC}"/>
                </a:ext>
              </a:extLst>
            </p:cNvPr>
            <p:cNvSpPr txBox="1"/>
            <p:nvPr/>
          </p:nvSpPr>
          <p:spPr>
            <a:xfrm>
              <a:off x="5789946" y="2625328"/>
              <a:ext cx="5174518" cy="862136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it-IT"/>
              </a:defPPr>
            </a:lstStyle>
            <a:p>
              <a:pPr algn="ctr" defTabSz="914309">
                <a:defRPr/>
              </a:pPr>
              <a:r>
                <a:rPr lang="it-IT" b="1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Potenzia numerosi </a:t>
              </a:r>
              <a:r>
                <a:rPr lang="it-IT" b="1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pathways</a:t>
              </a:r>
              <a:endParaRPr lang="it-IT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  <a:p>
              <a:pPr algn="ctr" defTabSz="914309">
                <a:defRPr/>
              </a:pPr>
              <a:r>
                <a:rPr lang="it-IT" sz="160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la cui alterazione contribuisce allo sviluppo di </a:t>
              </a:r>
              <a:r>
                <a:rPr lang="it-IT" sz="16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molteplici patologie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DA1C9DB5-618A-42D7-B479-860B3761B367}"/>
                </a:ext>
              </a:extLst>
            </p:cNvPr>
            <p:cNvSpPr txBox="1"/>
            <p:nvPr/>
          </p:nvSpPr>
          <p:spPr>
            <a:xfrm>
              <a:off x="6371549" y="3620833"/>
              <a:ext cx="4011314" cy="277058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it-IT"/>
              </a:defPPr>
            </a:lstStyle>
            <a:p>
              <a:pPr algn="ctr" defTabSz="914309">
                <a:spcBef>
                  <a:spcPts val="600"/>
                </a:spcBef>
                <a:defRPr/>
              </a:pPr>
              <a:r>
                <a:rPr lang="it-IT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Cancro</a:t>
              </a:r>
            </a:p>
            <a:p>
              <a:pPr algn="ctr" defTabSz="914309">
                <a:spcBef>
                  <a:spcPts val="600"/>
                </a:spcBef>
                <a:defRPr/>
              </a:pPr>
              <a:r>
                <a:rPr lang="it-IT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Infezioni virali</a:t>
              </a:r>
            </a:p>
            <a:p>
              <a:pPr algn="ctr" defTabSz="914309">
                <a:spcBef>
                  <a:spcPts val="600"/>
                </a:spcBef>
                <a:defRPr/>
              </a:pPr>
              <a:r>
                <a:rPr lang="it-IT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Fibrosi Cistica</a:t>
              </a:r>
            </a:p>
            <a:p>
              <a:pPr algn="ctr" defTabSz="914309">
                <a:spcBef>
                  <a:spcPts val="600"/>
                </a:spcBef>
                <a:defRPr/>
              </a:pPr>
              <a:r>
                <a:rPr lang="it-IT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Malattie Neurologiche</a:t>
              </a:r>
            </a:p>
            <a:p>
              <a:pPr algn="ctr" defTabSz="914309">
                <a:spcBef>
                  <a:spcPts val="600"/>
                </a:spcBef>
                <a:defRPr/>
              </a:pPr>
              <a:r>
                <a:rPr lang="it-IT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Malattie Cardiovascolari</a:t>
              </a:r>
            </a:p>
            <a:p>
              <a:pPr algn="ctr" defTabSz="914309">
                <a:spcBef>
                  <a:spcPts val="600"/>
                </a:spcBef>
                <a:defRPr/>
              </a:pPr>
              <a:r>
                <a:rPr lang="it-IT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Infiammazione</a:t>
              </a:r>
            </a:p>
            <a:p>
              <a:pPr algn="ctr" defTabSz="914309">
                <a:spcBef>
                  <a:spcPts val="600"/>
                </a:spcBef>
                <a:defRPr/>
              </a:pPr>
              <a:r>
                <a:rPr lang="it-IT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Obesità e malattie del metabolismo</a:t>
              </a:r>
            </a:p>
          </p:txBody>
        </p:sp>
      </p:grpSp>
      <p:grpSp>
        <p:nvGrpSpPr>
          <p:cNvPr id="60423" name="Gruppo 18">
            <a:extLst>
              <a:ext uri="{FF2B5EF4-FFF2-40B4-BE49-F238E27FC236}">
                <a16:creationId xmlns:a16="http://schemas.microsoft.com/office/drawing/2014/main" id="{B8D39AE4-4140-4515-9401-63E42962568D}"/>
              </a:ext>
            </a:extLst>
          </p:cNvPr>
          <p:cNvGrpSpPr>
            <a:grpSpLocks/>
          </p:cNvGrpSpPr>
          <p:nvPr/>
        </p:nvGrpSpPr>
        <p:grpSpPr bwMode="auto">
          <a:xfrm>
            <a:off x="407935" y="2249642"/>
            <a:ext cx="6644410" cy="3519029"/>
            <a:chOff x="746504" y="1925253"/>
            <a:chExt cx="7224439" cy="3965726"/>
          </a:xfrm>
        </p:grpSpPr>
        <p:pic>
          <p:nvPicPr>
            <p:cNvPr id="60431" name="Immagine 11">
              <a:extLst>
                <a:ext uri="{FF2B5EF4-FFF2-40B4-BE49-F238E27FC236}">
                  <a16:creationId xmlns:a16="http://schemas.microsoft.com/office/drawing/2014/main" id="{8A3B9AC6-AF60-47E8-A243-BC6760C61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0" t="3995" r="6087"/>
            <a:stretch>
              <a:fillRect/>
            </a:stretch>
          </p:blipFill>
          <p:spPr bwMode="auto">
            <a:xfrm>
              <a:off x="746504" y="1925253"/>
              <a:ext cx="7197881" cy="3965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2" name="Immagine 8">
              <a:extLst>
                <a:ext uri="{FF2B5EF4-FFF2-40B4-BE49-F238E27FC236}">
                  <a16:creationId xmlns:a16="http://schemas.microsoft.com/office/drawing/2014/main" id="{5C609BDD-72FC-48B5-8746-42E528B8C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2" t="25874" r="94788" b="66740"/>
            <a:stretch>
              <a:fillRect/>
            </a:stretch>
          </p:blipFill>
          <p:spPr bwMode="auto">
            <a:xfrm>
              <a:off x="1124712" y="2956862"/>
              <a:ext cx="274320" cy="29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3" name="Immagine 12">
              <a:extLst>
                <a:ext uri="{FF2B5EF4-FFF2-40B4-BE49-F238E27FC236}">
                  <a16:creationId xmlns:a16="http://schemas.microsoft.com/office/drawing/2014/main" id="{3638AE9A-843A-4911-9C49-8412488E0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2" t="25874" r="94788" b="66740"/>
            <a:stretch>
              <a:fillRect/>
            </a:stretch>
          </p:blipFill>
          <p:spPr bwMode="auto">
            <a:xfrm>
              <a:off x="7557413" y="2956862"/>
              <a:ext cx="274320" cy="29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03E172CE-6115-40A6-9D25-D4011987AFB7}"/>
                </a:ext>
              </a:extLst>
            </p:cNvPr>
            <p:cNvSpPr txBox="1"/>
            <p:nvPr/>
          </p:nvSpPr>
          <p:spPr>
            <a:xfrm>
              <a:off x="1243551" y="2835742"/>
              <a:ext cx="291669" cy="6589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309">
                <a:defRPr/>
              </a:pPr>
              <a:r>
                <a:rPr lang="it-IT" sz="3200" dirty="0">
                  <a:solidFill>
                    <a:srgbClr val="A35DD1">
                      <a:lumMod val="50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`</a:t>
              </a:r>
              <a:endParaRPr lang="it-IT" sz="3200" dirty="0">
                <a:solidFill>
                  <a:srgbClr val="A35DD1">
                    <a:lumMod val="50000"/>
                  </a:srgbClr>
                </a:solidFill>
                <a:latin typeface="Tw Cen MT" panose="020B0602020104020603"/>
                <a:ea typeface="SimSun" panose="02010600030101010101" pitchFamily="2" charset="-122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A008CC4F-6398-4879-B4DB-2A2BF14AB828}"/>
                </a:ext>
              </a:extLst>
            </p:cNvPr>
            <p:cNvSpPr txBox="1"/>
            <p:nvPr/>
          </p:nvSpPr>
          <p:spPr>
            <a:xfrm>
              <a:off x="988124" y="2862574"/>
              <a:ext cx="322750" cy="520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309">
                <a:defRPr/>
              </a:pPr>
              <a:r>
                <a:rPr lang="it-IT" sz="2400" b="1" dirty="0">
                  <a:solidFill>
                    <a:srgbClr val="A35DD1">
                      <a:lumMod val="50000"/>
                    </a:srgbClr>
                  </a:solidFill>
                  <a:latin typeface="Tw Cen MT" panose="020B0602020104020603"/>
                  <a:ea typeface="SimSun" panose="02010600030101010101" pitchFamily="2" charset="-122"/>
                </a:rPr>
                <a:t>/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EC137FD-8E92-4CEA-BB44-A4838CAA9EA8}"/>
                </a:ext>
              </a:extLst>
            </p:cNvPr>
            <p:cNvSpPr txBox="1"/>
            <p:nvPr/>
          </p:nvSpPr>
          <p:spPr>
            <a:xfrm>
              <a:off x="7410039" y="2880462"/>
              <a:ext cx="322750" cy="520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309">
                <a:defRPr/>
              </a:pPr>
              <a:r>
                <a:rPr lang="it-IT" sz="2400" b="1" dirty="0">
                  <a:solidFill>
                    <a:srgbClr val="A35DD1">
                      <a:lumMod val="50000"/>
                    </a:srgbClr>
                  </a:solidFill>
                  <a:latin typeface="Tw Cen MT" panose="020B0602020104020603"/>
                  <a:ea typeface="SimSun" panose="02010600030101010101" pitchFamily="2" charset="-122"/>
                </a:rPr>
                <a:t>/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91CF9BC0-CE9B-49B0-A832-DEDDC187DB39}"/>
                </a:ext>
              </a:extLst>
            </p:cNvPr>
            <p:cNvSpPr txBox="1"/>
            <p:nvPr/>
          </p:nvSpPr>
          <p:spPr>
            <a:xfrm>
              <a:off x="7679273" y="2835742"/>
              <a:ext cx="291670" cy="6589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309">
                <a:defRPr/>
              </a:pPr>
              <a:r>
                <a:rPr lang="it-IT" sz="3200" dirty="0">
                  <a:solidFill>
                    <a:srgbClr val="A35DD1">
                      <a:lumMod val="50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`</a:t>
              </a:r>
              <a:endParaRPr lang="it-IT" sz="3200" dirty="0">
                <a:solidFill>
                  <a:srgbClr val="A35DD1">
                    <a:lumMod val="50000"/>
                  </a:srgbClr>
                </a:solidFill>
                <a:latin typeface="Tw Cen MT" panose="020B0602020104020603"/>
                <a:ea typeface="SimSun" panose="02010600030101010101" pitchFamily="2" charset="-122"/>
              </a:endParaRP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50FD786C-7790-4979-ACF1-E6D41B979B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7" t="15411" r="12943" b="15411"/>
          <a:stretch>
            <a:fillRect/>
          </a:stretch>
        </p:blipFill>
        <p:spPr bwMode="auto">
          <a:xfrm>
            <a:off x="7922182" y="2940114"/>
            <a:ext cx="669838" cy="63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88B5511-859D-47CF-9813-A6F2F13598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t="15318" r="78954" b="66895"/>
          <a:stretch>
            <a:fillRect/>
          </a:stretch>
        </p:blipFill>
        <p:spPr bwMode="auto">
          <a:xfrm>
            <a:off x="10931690" y="3870268"/>
            <a:ext cx="642853" cy="59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62763BA-7040-4A57-9203-6668C31398F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t="19083" r="53705" b="20203"/>
          <a:stretch>
            <a:fillRect/>
          </a:stretch>
        </p:blipFill>
        <p:spPr bwMode="auto">
          <a:xfrm>
            <a:off x="7699960" y="4881374"/>
            <a:ext cx="804757" cy="83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872FD46E-AFFB-4061-A3C3-B194E870CEF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1" t="23431" r="23431" b="23431"/>
          <a:stretch>
            <a:fillRect/>
          </a:stretch>
        </p:blipFill>
        <p:spPr bwMode="auto">
          <a:xfrm>
            <a:off x="10990419" y="2962336"/>
            <a:ext cx="646029" cy="6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E71766AA-7F42-4FDE-8329-7B641BBC35D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13251" r="16402" b="13251"/>
          <a:stretch>
            <a:fillRect/>
          </a:stretch>
        </p:blipFill>
        <p:spPr bwMode="auto">
          <a:xfrm>
            <a:off x="7768213" y="3902014"/>
            <a:ext cx="541268" cy="59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C50CF6C9-ED15-4147-AC61-8B227B266E6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9" b="15596"/>
          <a:stretch>
            <a:fillRect/>
          </a:stretch>
        </p:blipFill>
        <p:spPr bwMode="auto">
          <a:xfrm>
            <a:off x="7679326" y="3175033"/>
            <a:ext cx="1071423" cy="50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A91FACF9-2AFF-49BC-883C-4DB9EDAC18E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9" t="75200" r="23750" b="650"/>
          <a:stretch>
            <a:fillRect/>
          </a:stretch>
        </p:blipFill>
        <p:spPr bwMode="auto">
          <a:xfrm>
            <a:off x="10863436" y="4881375"/>
            <a:ext cx="936503" cy="82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590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3603551" y="3736308"/>
            <a:ext cx="4984898" cy="306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Ghaben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L. &amp; Scherer, P. E.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 Rev </a:t>
            </a:r>
            <a:r>
              <a:rPr kumimoji="0" lang="en-GB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Cell </a:t>
            </a:r>
            <a:r>
              <a:rPr kumimoji="0" lang="en-GB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Biol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242–258 (2019)</a:t>
            </a:r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286943" y="70341"/>
            <a:ext cx="5838825" cy="872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9494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CK2 in Cell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9494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Differentiation</a:t>
            </a: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srgbClr val="94949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it-IT" sz="2400" b="1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Adipogenic</a:t>
            </a:r>
            <a:r>
              <a:rPr kumimoji="0" lang="it-IT" sz="24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400" b="1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Differentiation</a:t>
            </a:r>
            <a:r>
              <a:rPr kumimoji="0" lang="it-IT" sz="24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400" b="1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Process</a:t>
            </a:r>
            <a:endParaRPr kumimoji="0" lang="it-IT" sz="24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E966694F-138C-49B4-9C76-FC25FC31F183}"/>
              </a:ext>
            </a:extLst>
          </p:cNvPr>
          <p:cNvGrpSpPr/>
          <p:nvPr/>
        </p:nvGrpSpPr>
        <p:grpSpPr>
          <a:xfrm>
            <a:off x="1033605" y="4177796"/>
            <a:ext cx="10124790" cy="2211769"/>
            <a:chOff x="1367591" y="4177796"/>
            <a:chExt cx="10124790" cy="2211769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13EA5C26-CC64-4F40-8720-5D545A26E86D}"/>
                </a:ext>
              </a:extLst>
            </p:cNvPr>
            <p:cNvGrpSpPr/>
            <p:nvPr/>
          </p:nvGrpSpPr>
          <p:grpSpPr>
            <a:xfrm>
              <a:off x="6759154" y="4611631"/>
              <a:ext cx="4733227" cy="1058752"/>
              <a:chOff x="6052316" y="4361118"/>
              <a:chExt cx="4733227" cy="1058752"/>
            </a:xfrm>
          </p:grpSpPr>
          <p:sp>
            <p:nvSpPr>
              <p:cNvPr id="39" name="Rettangolo arrotondato 38"/>
              <p:cNvSpPr/>
              <p:nvPr/>
            </p:nvSpPr>
            <p:spPr>
              <a:xfrm>
                <a:off x="6096000" y="4361118"/>
                <a:ext cx="4645861" cy="1058752"/>
              </a:xfrm>
              <a:prstGeom prst="roundRect">
                <a:avLst>
                  <a:gd name="adj" fmla="val 9649"/>
                </a:avLst>
              </a:prstGeom>
              <a:solidFill>
                <a:schemeClr val="bg1">
                  <a:lumMod val="95000"/>
                  <a:alpha val="84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6" name="CasellaDiTesto 35"/>
              <p:cNvSpPr txBox="1"/>
              <p:nvPr/>
            </p:nvSpPr>
            <p:spPr>
              <a:xfrm>
                <a:off x="6052316" y="4543068"/>
                <a:ext cx="47332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C/EBP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β</a:t>
                </a:r>
                <a:r>
                  <a:rPr kumimoji="0" lang="it-I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PPAR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γ</a:t>
                </a:r>
                <a:r>
                  <a:rPr kumimoji="0" lang="it-I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kumimoji="0" lang="it-I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C/EBP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α</a:t>
                </a:r>
                <a:r>
                  <a:rPr kumimoji="0" lang="it-I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 the master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regulators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adipogenesis</a:t>
                </a: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7591" y="4177796"/>
              <a:ext cx="4869256" cy="2211769"/>
            </a:xfrm>
            <a:prstGeom prst="rect">
              <a:avLst/>
            </a:prstGeom>
          </p:spPr>
        </p:pic>
      </p:grpSp>
      <p:grpSp>
        <p:nvGrpSpPr>
          <p:cNvPr id="5" name="Gruppo 4"/>
          <p:cNvGrpSpPr/>
          <p:nvPr/>
        </p:nvGrpSpPr>
        <p:grpSpPr>
          <a:xfrm>
            <a:off x="1642626" y="1032430"/>
            <a:ext cx="8906748" cy="2615887"/>
            <a:chOff x="1642626" y="1032430"/>
            <a:chExt cx="8906748" cy="2615887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42626" y="1032430"/>
              <a:ext cx="8906748" cy="2615887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6369" r="66953"/>
            <a:stretch/>
          </p:blipFill>
          <p:spPr>
            <a:xfrm>
              <a:off x="2083980" y="2211846"/>
              <a:ext cx="1916520" cy="910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8715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74" t="5630" r="13538" b="16592"/>
          <a:stretch/>
        </p:blipFill>
        <p:spPr>
          <a:xfrm>
            <a:off x="1002283" y="558274"/>
            <a:ext cx="3414039" cy="2648267"/>
          </a:xfrm>
          <a:prstGeom prst="rect">
            <a:avLst/>
          </a:prstGeom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3186112" y="31986"/>
            <a:ext cx="583882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CK2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OBESITY and METABOLIC DISEASES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9628" y="3134977"/>
            <a:ext cx="587701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CK2 </a:t>
            </a:r>
            <a:r>
              <a:rPr kumimoji="0" lang="it-IT" sz="1800" b="1" i="0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stimulates</a:t>
            </a:r>
            <a:r>
              <a:rPr kumimoji="0" lang="it-IT" sz="1800" b="1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800" b="1" i="0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insulin-dependent</a:t>
            </a:r>
            <a:r>
              <a:rPr kumimoji="0" lang="it-IT" sz="1800" b="1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800" b="1" i="0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glucose</a:t>
            </a:r>
            <a:r>
              <a:rPr kumimoji="0" lang="it-IT" sz="1800" b="1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800" b="1" i="0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uptake</a:t>
            </a:r>
            <a:r>
              <a:rPr kumimoji="0" lang="it-IT" sz="1800" b="1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through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PI3K/AKT PATHWAY,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mediating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GLUT4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translocation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7056918" y="2102402"/>
            <a:ext cx="417434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(HFD)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mice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injected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with CK2-inhibitor (CX-4945) gain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considerably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weight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control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untreated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group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-308069" y="6534100"/>
            <a:ext cx="6797435" cy="2923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Trevellin</a:t>
            </a: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 et al.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Biomedicines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(5) (2023), Borgo, C. et al. </a:t>
            </a:r>
            <a:r>
              <a:rPr kumimoji="0" lang="it-IT" sz="13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Sci. Rep.</a:t>
            </a: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3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1–15 (2017)</a:t>
            </a:r>
          </a:p>
        </p:txBody>
      </p:sp>
      <p:sp>
        <p:nvSpPr>
          <p:cNvPr id="3" name="Rettangolo 2"/>
          <p:cNvSpPr/>
          <p:nvPr/>
        </p:nvSpPr>
        <p:spPr>
          <a:xfrm>
            <a:off x="7466990" y="5321074"/>
            <a:ext cx="3952544" cy="2923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Buchwald, L. M. et al.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Metabolism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162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(2025).</a:t>
            </a:r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238856" y="1456071"/>
            <a:ext cx="40265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CK2 inhibition decreases adipocyte size, </a:t>
            </a:r>
          </a:p>
          <a:p>
            <a:pPr lvl="0" algn="ctr"/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adipogenesis and lipogenesis in vivo</a:t>
            </a:r>
          </a:p>
        </p:txBody>
      </p:sp>
      <p:grpSp>
        <p:nvGrpSpPr>
          <p:cNvPr id="27" name="Gruppo 26"/>
          <p:cNvGrpSpPr/>
          <p:nvPr/>
        </p:nvGrpSpPr>
        <p:grpSpPr>
          <a:xfrm>
            <a:off x="4087183" y="675459"/>
            <a:ext cx="1637841" cy="1855677"/>
            <a:chOff x="4087183" y="831104"/>
            <a:chExt cx="1637841" cy="1855677"/>
          </a:xfrm>
        </p:grpSpPr>
        <p:sp>
          <p:nvSpPr>
            <p:cNvPr id="28" name="Arco 27"/>
            <p:cNvSpPr/>
            <p:nvPr/>
          </p:nvSpPr>
          <p:spPr>
            <a:xfrm rot="16200000">
              <a:off x="3978265" y="940023"/>
              <a:ext cx="1855677" cy="1637840"/>
            </a:xfrm>
            <a:prstGeom prst="arc">
              <a:avLst>
                <a:gd name="adj1" fmla="val 17604348"/>
                <a:gd name="adj2" fmla="val 21268634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cxnSp>
          <p:nvCxnSpPr>
            <p:cNvPr id="29" name="Connettore 2 28"/>
            <p:cNvCxnSpPr>
              <a:stCxn id="28" idx="0"/>
            </p:cNvCxnSpPr>
            <p:nvPr/>
          </p:nvCxnSpPr>
          <p:spPr>
            <a:xfrm flipH="1">
              <a:off x="4087183" y="1427810"/>
              <a:ext cx="53929" cy="11758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30" name="Gruppo 29"/>
          <p:cNvGrpSpPr/>
          <p:nvPr/>
        </p:nvGrpSpPr>
        <p:grpSpPr>
          <a:xfrm flipH="1">
            <a:off x="6489366" y="663593"/>
            <a:ext cx="1612218" cy="1867544"/>
            <a:chOff x="4064793" y="819238"/>
            <a:chExt cx="1637841" cy="1855677"/>
          </a:xfrm>
        </p:grpSpPr>
        <p:sp>
          <p:nvSpPr>
            <p:cNvPr id="31" name="Arco 30"/>
            <p:cNvSpPr/>
            <p:nvPr/>
          </p:nvSpPr>
          <p:spPr>
            <a:xfrm rot="16200000">
              <a:off x="3955875" y="928157"/>
              <a:ext cx="1855677" cy="1637840"/>
            </a:xfrm>
            <a:prstGeom prst="arc">
              <a:avLst>
                <a:gd name="adj1" fmla="val 17604348"/>
                <a:gd name="adj2" fmla="val 21268634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cxnSp>
          <p:nvCxnSpPr>
            <p:cNvPr id="32" name="Connettore 2 31"/>
            <p:cNvCxnSpPr>
              <a:stCxn id="31" idx="0"/>
            </p:cNvCxnSpPr>
            <p:nvPr/>
          </p:nvCxnSpPr>
          <p:spPr>
            <a:xfrm flipH="1">
              <a:off x="4064793" y="1415944"/>
              <a:ext cx="53929" cy="11758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sp>
        <p:nvSpPr>
          <p:cNvPr id="13" name="Rettangolo 12"/>
          <p:cNvSpPr/>
          <p:nvPr/>
        </p:nvSpPr>
        <p:spPr>
          <a:xfrm>
            <a:off x="11265408" y="5111496"/>
            <a:ext cx="298272" cy="292608"/>
          </a:xfrm>
          <a:prstGeom prst="rect">
            <a:avLst/>
          </a:prstGeom>
          <a:solidFill>
            <a:srgbClr val="D7D7D7"/>
          </a:solidFill>
          <a:ln>
            <a:solidFill>
              <a:srgbClr val="D7D7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9884" y="3383541"/>
            <a:ext cx="5077487" cy="1874518"/>
          </a:xfrm>
          <a:prstGeom prst="rect">
            <a:avLst/>
          </a:prstGeom>
        </p:spPr>
      </p:pic>
      <p:sp>
        <p:nvSpPr>
          <p:cNvPr id="20" name="Rettangolo 17">
            <a:extLst>
              <a:ext uri="{FF2B5EF4-FFF2-40B4-BE49-F238E27FC236}">
                <a16:creationId xmlns:a16="http://schemas.microsoft.com/office/drawing/2014/main" id="{E9C39B34-E8F5-4856-97FE-BA4E64D06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474" y="5793130"/>
            <a:ext cx="60501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CK2</a:t>
            </a:r>
            <a:r>
              <a:rPr lang="en-US" altLang="it-IT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è </a:t>
            </a:r>
            <a:r>
              <a:rPr lang="en-US" altLang="it-IT" b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upregolata</a:t>
            </a:r>
            <a:r>
              <a:rPr lang="en-US" altLang="it-IT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VAT e SAT di </a:t>
            </a:r>
            <a:r>
              <a:rPr lang="en-US" altLang="it-IT" b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pazienti</a:t>
            </a:r>
            <a:r>
              <a:rPr lang="en-US" altLang="it-IT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it-IT" b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obesità</a:t>
            </a:r>
            <a:r>
              <a:rPr lang="en-US" altLang="it-IT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altLang="it-IT" b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diabete</a:t>
            </a:r>
            <a:r>
              <a:rPr lang="en-US" altLang="it-IT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altLang="it-IT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ritorna</a:t>
            </a:r>
            <a:r>
              <a:rPr lang="en-US" altLang="it-IT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it-IT" b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valori</a:t>
            </a:r>
            <a:r>
              <a:rPr lang="en-US" altLang="it-IT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b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</a:t>
            </a:r>
            <a:r>
              <a:rPr lang="en-US" altLang="it-IT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altLang="it-IT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seguito</a:t>
            </a:r>
            <a:r>
              <a:rPr lang="en-US" altLang="it-IT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it-IT" b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perdita</a:t>
            </a:r>
            <a:r>
              <a:rPr lang="en-US" altLang="it-IT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peso</a:t>
            </a:r>
            <a:endParaRPr lang="it-IT" altLang="it-IT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A6305A5-9192-44CC-8D1B-939F90B57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8" y="3834476"/>
            <a:ext cx="5907176" cy="189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9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D6E2ED"/>
            </a:gs>
            <a:gs pos="100000">
              <a:srgbClr val="4785C9">
                <a:alpha val="67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ttangolo 1">
            <a:extLst>
              <a:ext uri="{FF2B5EF4-FFF2-40B4-BE49-F238E27FC236}">
                <a16:creationId xmlns:a16="http://schemas.microsoft.com/office/drawing/2014/main" id="{F660027A-494B-4EAE-AC49-34A5F87AB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142" y="113145"/>
            <a:ext cx="5731716" cy="46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CK2</a:t>
            </a:r>
            <a:r>
              <a:rPr lang="el-GR" altLang="it-IT" sz="2400" b="1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it-IT" altLang="it-IT" sz="2400" b="1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knockout (KO) mediante CRISPR-Cas9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60604D-A481-42C2-9C1E-6A07709F0E2E}"/>
              </a:ext>
            </a:extLst>
          </p:cNvPr>
          <p:cNvSpPr txBox="1"/>
          <p:nvPr/>
        </p:nvSpPr>
        <p:spPr>
          <a:xfrm>
            <a:off x="1898403" y="736951"/>
            <a:ext cx="8395195" cy="368252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algn="ctr" defTabSz="914309">
              <a:defRPr/>
            </a:pP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WB mostra un’ablazione </a:t>
            </a:r>
            <a:r>
              <a:rPr lang="it-IT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quasi completa di CK2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β</a:t>
            </a:r>
            <a:r>
              <a:rPr lang="it-IT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nei cloni KO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D8E960-6F24-451F-B8E3-2CD34B9A76F1}"/>
              </a:ext>
            </a:extLst>
          </p:cNvPr>
          <p:cNvSpPr txBox="1"/>
          <p:nvPr/>
        </p:nvSpPr>
        <p:spPr>
          <a:xfrm>
            <a:off x="976186" y="3251223"/>
            <a:ext cx="4142836" cy="5841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09">
              <a:defRPr/>
            </a:pP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Minore quantità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di </a:t>
            </a:r>
            <a:r>
              <a:rPr lang="it-IT" sz="1600" b="1" dirty="0" err="1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adipociti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maturi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vacuoli lipidici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nei cloni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CK2</a:t>
            </a:r>
            <a:r>
              <a:rPr lang="el-GR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β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KO</a:t>
            </a:r>
          </a:p>
        </p:txBody>
      </p:sp>
      <p:sp>
        <p:nvSpPr>
          <p:cNvPr id="67589" name="CasellaDiTesto 5">
            <a:extLst>
              <a:ext uri="{FF2B5EF4-FFF2-40B4-BE49-F238E27FC236}">
                <a16:creationId xmlns:a16="http://schemas.microsoft.com/office/drawing/2014/main" id="{AE49307F-7CB5-41F4-96DC-8A11D909D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692" y="2879797"/>
            <a:ext cx="3669822" cy="3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Induzione Adipogenica Standard</a:t>
            </a:r>
          </a:p>
        </p:txBody>
      </p:sp>
      <p:sp>
        <p:nvSpPr>
          <p:cNvPr id="8" name="Freccia curva 7">
            <a:extLst>
              <a:ext uri="{FF2B5EF4-FFF2-40B4-BE49-F238E27FC236}">
                <a16:creationId xmlns:a16="http://schemas.microsoft.com/office/drawing/2014/main" id="{460DE15E-1FBA-43D6-8427-686610C82A01}"/>
              </a:ext>
            </a:extLst>
          </p:cNvPr>
          <p:cNvSpPr/>
          <p:nvPr/>
        </p:nvSpPr>
        <p:spPr>
          <a:xfrm rot="16200000" flipH="1">
            <a:off x="2702367" y="2059959"/>
            <a:ext cx="933328" cy="592061"/>
          </a:xfrm>
          <a:prstGeom prst="bentArrow">
            <a:avLst>
              <a:gd name="adj1" fmla="val 14278"/>
              <a:gd name="adj2" fmla="val 7139"/>
              <a:gd name="adj3" fmla="val 11704"/>
              <a:gd name="adj4" fmla="val 29715"/>
            </a:avLst>
          </a:prstGeom>
          <a:solidFill>
            <a:srgbClr val="5E5E5E">
              <a:lumMod val="40000"/>
              <a:lumOff val="60000"/>
            </a:srgbClr>
          </a:solidFill>
          <a:ln w="15875" cap="flat" cmpd="sng" algn="ctr">
            <a:solidFill>
              <a:srgbClr val="5E5E5E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309">
              <a:defRPr/>
            </a:pPr>
            <a:endParaRPr lang="it-IT" kern="0">
              <a:solidFill>
                <a:prstClr val="white"/>
              </a:solidFill>
              <a:latin typeface="Tw Cen MT" panose="020B0602020104020603"/>
              <a:ea typeface="SimSun" panose="02010600030101010101" pitchFamily="2" charset="-122"/>
            </a:endParaRPr>
          </a:p>
        </p:txBody>
      </p:sp>
      <p:pic>
        <p:nvPicPr>
          <p:cNvPr id="67591" name="Immagine 8">
            <a:extLst>
              <a:ext uri="{FF2B5EF4-FFF2-40B4-BE49-F238E27FC236}">
                <a16:creationId xmlns:a16="http://schemas.microsoft.com/office/drawing/2014/main" id="{B6849A7C-CF3E-4A6B-93F9-E74D1E181AC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t="21466" r="70409" b="40933"/>
          <a:stretch>
            <a:fillRect/>
          </a:stretch>
        </p:blipFill>
        <p:spPr bwMode="auto">
          <a:xfrm>
            <a:off x="2142846" y="1165520"/>
            <a:ext cx="601585" cy="100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CasellaDiTesto 9">
            <a:extLst>
              <a:ext uri="{FF2B5EF4-FFF2-40B4-BE49-F238E27FC236}">
                <a16:creationId xmlns:a16="http://schemas.microsoft.com/office/drawing/2014/main" id="{09F7EF7C-655F-4745-99B5-ED7D4CEB9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10" y="2881385"/>
            <a:ext cx="4141248" cy="36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Induzione Adipogenica con Rosiglitazione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113D3AC-CB7D-4290-9849-BBC5AC2307AF}"/>
              </a:ext>
            </a:extLst>
          </p:cNvPr>
          <p:cNvSpPr txBox="1"/>
          <p:nvPr/>
        </p:nvSpPr>
        <p:spPr>
          <a:xfrm>
            <a:off x="6211079" y="3309954"/>
            <a:ext cx="5207909" cy="5857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09">
              <a:defRPr/>
            </a:pP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Cloni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CK2</a:t>
            </a:r>
            <a:r>
              <a:rPr lang="el-GR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β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KO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controlli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presentano una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ridotta differenza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in termini di quantità di </a:t>
            </a:r>
            <a:r>
              <a:rPr lang="it-IT" sz="1600" b="1" dirty="0" err="1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adipociti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maturi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vacuoli lipidici</a:t>
            </a:r>
          </a:p>
        </p:txBody>
      </p:sp>
      <p:pic>
        <p:nvPicPr>
          <p:cNvPr id="67594" name="Immagine 11">
            <a:extLst>
              <a:ext uri="{FF2B5EF4-FFF2-40B4-BE49-F238E27FC236}">
                <a16:creationId xmlns:a16="http://schemas.microsoft.com/office/drawing/2014/main" id="{4952A540-D4D1-4EA7-82C5-9B652461ED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7" t="22000" r="27196" b="42667"/>
          <a:stretch>
            <a:fillRect/>
          </a:stretch>
        </p:blipFill>
        <p:spPr bwMode="auto">
          <a:xfrm>
            <a:off x="9139635" y="1186155"/>
            <a:ext cx="587299" cy="100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arrotondato 17">
            <a:extLst>
              <a:ext uri="{FF2B5EF4-FFF2-40B4-BE49-F238E27FC236}">
                <a16:creationId xmlns:a16="http://schemas.microsoft.com/office/drawing/2014/main" id="{08FF43E2-9D48-4D94-AA12-578FE7D37382}"/>
              </a:ext>
            </a:extLst>
          </p:cNvPr>
          <p:cNvSpPr/>
          <p:nvPr/>
        </p:nvSpPr>
        <p:spPr>
          <a:xfrm>
            <a:off x="2699986" y="4924231"/>
            <a:ext cx="2182528" cy="1280946"/>
          </a:xfrm>
          <a:prstGeom prst="roundRect">
            <a:avLst/>
          </a:prstGeom>
          <a:noFill/>
          <a:ln w="28575" cap="flat" cmpd="sng" algn="ctr">
            <a:solidFill>
              <a:srgbClr val="DF5327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309">
              <a:defRPr/>
            </a:pPr>
            <a:endParaRPr lang="it-IT" kern="0">
              <a:solidFill>
                <a:prstClr val="white"/>
              </a:solidFill>
              <a:latin typeface="Tw Cen MT" panose="020B0602020104020603"/>
              <a:ea typeface="SimSun" panose="02010600030101010101" pitchFamily="2" charset="-122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C7B444F4-3F12-4D7D-8F0E-744D9DF47967}"/>
              </a:ext>
            </a:extLst>
          </p:cNvPr>
          <p:cNvSpPr/>
          <p:nvPr/>
        </p:nvSpPr>
        <p:spPr>
          <a:xfrm>
            <a:off x="7139646" y="1229011"/>
            <a:ext cx="392062" cy="361903"/>
          </a:xfrm>
          <a:prstGeom prst="ellipse">
            <a:avLst/>
          </a:prstGeom>
          <a:noFill/>
          <a:ln w="15875" cap="flat" cmpd="sng" algn="ctr">
            <a:solidFill>
              <a:srgbClr val="DDDDDD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309">
              <a:defRPr/>
            </a:pPr>
            <a:endParaRPr lang="it-IT" kern="0">
              <a:solidFill>
                <a:prstClr val="white"/>
              </a:solidFill>
              <a:latin typeface="Tw Cen MT" panose="020B0602020104020603"/>
              <a:ea typeface="SimSun" panose="02010600030101010101" pitchFamily="2" charset="-122"/>
            </a:endParaRPr>
          </a:p>
        </p:txBody>
      </p:sp>
      <p:sp>
        <p:nvSpPr>
          <p:cNvPr id="20" name="Rettangolo arrotondato 19">
            <a:extLst>
              <a:ext uri="{FF2B5EF4-FFF2-40B4-BE49-F238E27FC236}">
                <a16:creationId xmlns:a16="http://schemas.microsoft.com/office/drawing/2014/main" id="{4BB59FA9-6BF5-49E6-95D3-FB545CAD30D2}"/>
              </a:ext>
            </a:extLst>
          </p:cNvPr>
          <p:cNvSpPr/>
          <p:nvPr/>
        </p:nvSpPr>
        <p:spPr>
          <a:xfrm>
            <a:off x="8526940" y="4509948"/>
            <a:ext cx="2201576" cy="175554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914309">
              <a:defRPr/>
            </a:pPr>
            <a:endParaRPr lang="it-IT" kern="0">
              <a:solidFill>
                <a:prstClr val="white"/>
              </a:solidFill>
              <a:latin typeface="Tw Cen MT" panose="020B0602020104020603"/>
              <a:ea typeface="SimSun" panose="02010600030101010101" pitchFamily="2" charset="-122"/>
            </a:endParaRPr>
          </a:p>
        </p:txBody>
      </p:sp>
      <p:pic>
        <p:nvPicPr>
          <p:cNvPr id="67598" name="Immagine 22">
            <a:extLst>
              <a:ext uri="{FF2B5EF4-FFF2-40B4-BE49-F238E27FC236}">
                <a16:creationId xmlns:a16="http://schemas.microsoft.com/office/drawing/2014/main" id="{1F502690-B748-469D-8092-6E5DAD4A8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/>
          <a:stretch>
            <a:fillRect/>
          </a:stretch>
        </p:blipFill>
        <p:spPr bwMode="auto">
          <a:xfrm>
            <a:off x="4368231" y="1244885"/>
            <a:ext cx="3982519" cy="153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reccia curva 23">
            <a:extLst>
              <a:ext uri="{FF2B5EF4-FFF2-40B4-BE49-F238E27FC236}">
                <a16:creationId xmlns:a16="http://schemas.microsoft.com/office/drawing/2014/main" id="{8C1315A6-3823-4607-9EDD-6E187DC3FE73}"/>
              </a:ext>
            </a:extLst>
          </p:cNvPr>
          <p:cNvSpPr/>
          <p:nvPr/>
        </p:nvSpPr>
        <p:spPr>
          <a:xfrm rot="5400000">
            <a:off x="8308687" y="2059959"/>
            <a:ext cx="933328" cy="592061"/>
          </a:xfrm>
          <a:prstGeom prst="bentArrow">
            <a:avLst>
              <a:gd name="adj1" fmla="val 14278"/>
              <a:gd name="adj2" fmla="val 7139"/>
              <a:gd name="adj3" fmla="val 11704"/>
              <a:gd name="adj4" fmla="val 29715"/>
            </a:avLst>
          </a:prstGeom>
          <a:solidFill>
            <a:srgbClr val="5E5E5E">
              <a:lumMod val="40000"/>
              <a:lumOff val="60000"/>
            </a:srgbClr>
          </a:solidFill>
          <a:ln w="15875" cap="flat" cmpd="sng" algn="ctr">
            <a:solidFill>
              <a:srgbClr val="5E5E5E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309">
              <a:defRPr/>
            </a:pPr>
            <a:endParaRPr lang="it-IT" kern="0">
              <a:solidFill>
                <a:prstClr val="white"/>
              </a:solidFill>
              <a:latin typeface="Tw Cen MT" panose="020B0602020104020603"/>
              <a:ea typeface="SimSun" panose="02010600030101010101" pitchFamily="2" charset="-122"/>
            </a:endParaRPr>
          </a:p>
        </p:txBody>
      </p:sp>
      <p:pic>
        <p:nvPicPr>
          <p:cNvPr id="67600" name="Immagine 4">
            <a:extLst>
              <a:ext uri="{FF2B5EF4-FFF2-40B4-BE49-F238E27FC236}">
                <a16:creationId xmlns:a16="http://schemas.microsoft.com/office/drawing/2014/main" id="{857C27A5-3CA6-4418-A671-E01F1BCB75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03" y="3873442"/>
            <a:ext cx="4628547" cy="240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1" name="Immagine 6">
            <a:extLst>
              <a:ext uri="{FF2B5EF4-FFF2-40B4-BE49-F238E27FC236}">
                <a16:creationId xmlns:a16="http://schemas.microsoft.com/office/drawing/2014/main" id="{07ADFBE7-ADDC-4430-86EA-5373012D5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523" y="3873442"/>
            <a:ext cx="4638071" cy="241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02" name="CasellaDiTesto 4">
            <a:extLst>
              <a:ext uri="{FF2B5EF4-FFF2-40B4-BE49-F238E27FC236}">
                <a16:creationId xmlns:a16="http://schemas.microsoft.com/office/drawing/2014/main" id="{67A79A91-D177-4BA9-B31C-4990AB865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6488" y="1557582"/>
            <a:ext cx="576188" cy="26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100" b="1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CK2</a:t>
            </a:r>
            <a:r>
              <a:rPr lang="el-GR" altLang="it-IT" sz="1100" b="1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β</a:t>
            </a:r>
            <a:endParaRPr lang="it-IT" altLang="it-IT" sz="1100" b="1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7603" name="CasellaDiTesto 20">
            <a:extLst>
              <a:ext uri="{FF2B5EF4-FFF2-40B4-BE49-F238E27FC236}">
                <a16:creationId xmlns:a16="http://schemas.microsoft.com/office/drawing/2014/main" id="{73592EC7-8BCA-4B97-A676-5FB177769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7759" y="1797262"/>
            <a:ext cx="734917" cy="26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100" b="1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CK2</a:t>
            </a:r>
            <a:r>
              <a:rPr lang="el-GR" altLang="it-IT" sz="1100" b="1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α</a:t>
            </a:r>
            <a:r>
              <a:rPr lang="it-IT" altLang="it-IT" sz="1100" b="1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/</a:t>
            </a:r>
            <a:r>
              <a:rPr lang="el-GR" altLang="it-IT" sz="1100" b="1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α</a:t>
            </a:r>
            <a:r>
              <a:rPr lang="it-IT" altLang="it-IT" sz="1100" b="1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’</a:t>
            </a:r>
          </a:p>
        </p:txBody>
      </p:sp>
      <p:sp>
        <p:nvSpPr>
          <p:cNvPr id="67604" name="CasellaDiTesto 21">
            <a:extLst>
              <a:ext uri="{FF2B5EF4-FFF2-40B4-BE49-F238E27FC236}">
                <a16:creationId xmlns:a16="http://schemas.microsoft.com/office/drawing/2014/main" id="{4C36EE5D-BF2F-43ED-9BDC-D6BD84646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6965" y="2038531"/>
            <a:ext cx="985710" cy="26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100" b="1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pAKT1-S129</a:t>
            </a:r>
          </a:p>
        </p:txBody>
      </p:sp>
      <p:sp>
        <p:nvSpPr>
          <p:cNvPr id="67605" name="CasellaDiTesto 22">
            <a:extLst>
              <a:ext uri="{FF2B5EF4-FFF2-40B4-BE49-F238E27FC236}">
                <a16:creationId xmlns:a16="http://schemas.microsoft.com/office/drawing/2014/main" id="{C020B24B-AA42-4735-8B6C-5C3AC6D55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249" y="2270276"/>
            <a:ext cx="571426" cy="26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100" b="1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AKT1</a:t>
            </a:r>
          </a:p>
        </p:txBody>
      </p:sp>
      <p:sp>
        <p:nvSpPr>
          <p:cNvPr id="67606" name="CasellaDiTesto 24">
            <a:extLst>
              <a:ext uri="{FF2B5EF4-FFF2-40B4-BE49-F238E27FC236}">
                <a16:creationId xmlns:a16="http://schemas.microsoft.com/office/drawing/2014/main" id="{4FF426E6-9533-47A4-9200-40C2D60FB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2679" y="2494085"/>
            <a:ext cx="690473" cy="26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100" b="1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GADPH</a:t>
            </a:r>
          </a:p>
        </p:txBody>
      </p:sp>
    </p:spTree>
    <p:extLst>
      <p:ext uri="{BB962C8B-B14F-4D97-AF65-F5344CB8AC3E}">
        <p14:creationId xmlns:p14="http://schemas.microsoft.com/office/powerpoint/2010/main" val="1185014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magine 2009">
            <a:extLst>
              <a:ext uri="{FF2B5EF4-FFF2-40B4-BE49-F238E27FC236}">
                <a16:creationId xmlns:a16="http://schemas.microsoft.com/office/drawing/2014/main" id="{83D23B38-819A-479B-A7D1-913738333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0" y="1906786"/>
            <a:ext cx="12074540" cy="494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Immagine 1">
            <a:extLst>
              <a:ext uri="{FF2B5EF4-FFF2-40B4-BE49-F238E27FC236}">
                <a16:creationId xmlns:a16="http://schemas.microsoft.com/office/drawing/2014/main" id="{DE06D7B9-3EC6-48A2-A026-7315544B2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4" t="5070" r="6598" b="82262"/>
          <a:stretch>
            <a:fillRect/>
          </a:stretch>
        </p:blipFill>
        <p:spPr bwMode="auto">
          <a:xfrm>
            <a:off x="7699961" y="447"/>
            <a:ext cx="4492040" cy="86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Immagine 2">
            <a:extLst>
              <a:ext uri="{FF2B5EF4-FFF2-40B4-BE49-F238E27FC236}">
                <a16:creationId xmlns:a16="http://schemas.microsoft.com/office/drawing/2014/main" id="{EF338913-1048-4B1A-9B02-F0EEEA1E0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7" b="3987"/>
          <a:stretch>
            <a:fillRect/>
          </a:stretch>
        </p:blipFill>
        <p:spPr bwMode="auto">
          <a:xfrm>
            <a:off x="58731" y="111558"/>
            <a:ext cx="7277739" cy="172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300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D6E2ED"/>
            </a:gs>
            <a:gs pos="100000">
              <a:srgbClr val="6B9DD3">
                <a:alpha val="67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asellaDiTesto 2">
            <a:extLst>
              <a:ext uri="{FF2B5EF4-FFF2-40B4-BE49-F238E27FC236}">
                <a16:creationId xmlns:a16="http://schemas.microsoft.com/office/drawing/2014/main" id="{B49124DE-5424-48B6-BFC8-9F5AF99D7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641" y="284572"/>
            <a:ext cx="8404718" cy="46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 TRASCRITTOMICA nelle prime fasi di adipogenesi</a:t>
            </a:r>
          </a:p>
        </p:txBody>
      </p:sp>
      <p:grpSp>
        <p:nvGrpSpPr>
          <p:cNvPr id="68611" name="Gruppo 39">
            <a:extLst>
              <a:ext uri="{FF2B5EF4-FFF2-40B4-BE49-F238E27FC236}">
                <a16:creationId xmlns:a16="http://schemas.microsoft.com/office/drawing/2014/main" id="{0C695455-1E90-45D4-B7A7-31D54E026C6C}"/>
              </a:ext>
            </a:extLst>
          </p:cNvPr>
          <p:cNvGrpSpPr>
            <a:grpSpLocks/>
          </p:cNvGrpSpPr>
          <p:nvPr/>
        </p:nvGrpSpPr>
        <p:grpSpPr bwMode="auto">
          <a:xfrm>
            <a:off x="187301" y="959171"/>
            <a:ext cx="11817399" cy="4687278"/>
            <a:chOff x="245594" y="895427"/>
            <a:chExt cx="11818816" cy="4688482"/>
          </a:xfrm>
        </p:grpSpPr>
        <p:grpSp>
          <p:nvGrpSpPr>
            <p:cNvPr id="68615" name="Gruppo 3">
              <a:extLst>
                <a:ext uri="{FF2B5EF4-FFF2-40B4-BE49-F238E27FC236}">
                  <a16:creationId xmlns:a16="http://schemas.microsoft.com/office/drawing/2014/main" id="{9A47BB72-9785-4B76-B48A-C390C59AE4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594" y="895427"/>
              <a:ext cx="11818816" cy="4688482"/>
              <a:chOff x="311564" y="762077"/>
              <a:chExt cx="11818816" cy="4688482"/>
            </a:xfrm>
          </p:grpSpPr>
          <p:pic>
            <p:nvPicPr>
              <p:cNvPr id="68619" name="Immagine 4">
                <a:extLst>
                  <a:ext uri="{FF2B5EF4-FFF2-40B4-BE49-F238E27FC236}">
                    <a16:creationId xmlns:a16="http://schemas.microsoft.com/office/drawing/2014/main" id="{979EACCB-B7BA-49EA-BB32-34311FCE24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00" t="14128" r="41556" b="54604"/>
              <a:stretch>
                <a:fillRect/>
              </a:stretch>
            </p:blipFill>
            <p:spPr bwMode="auto">
              <a:xfrm>
                <a:off x="420996" y="1385591"/>
                <a:ext cx="2063106" cy="1174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20" name="Immagine 5">
                <a:extLst>
                  <a:ext uri="{FF2B5EF4-FFF2-40B4-BE49-F238E27FC236}">
                    <a16:creationId xmlns:a16="http://schemas.microsoft.com/office/drawing/2014/main" id="{3535181C-10FA-4D2A-AA2F-8D5BC7568D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23" t="50951" r="47221" b="21429"/>
              <a:stretch>
                <a:fillRect/>
              </a:stretch>
            </p:blipFill>
            <p:spPr bwMode="auto">
              <a:xfrm>
                <a:off x="311564" y="4129137"/>
                <a:ext cx="2060013" cy="1089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621" name="CasellaDiTesto 6">
                <a:extLst>
                  <a:ext uri="{FF2B5EF4-FFF2-40B4-BE49-F238E27FC236}">
                    <a16:creationId xmlns:a16="http://schemas.microsoft.com/office/drawing/2014/main" id="{15D0145E-D219-403C-96EE-28B6AB4D0C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864" y="5064739"/>
                <a:ext cx="208251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defTabSz="91430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Cloni GFP 3T3-L1</a:t>
                </a:r>
              </a:p>
            </p:txBody>
          </p:sp>
          <p:sp>
            <p:nvSpPr>
              <p:cNvPr id="68622" name="CasellaDiTesto 7">
                <a:extLst>
                  <a:ext uri="{FF2B5EF4-FFF2-40B4-BE49-F238E27FC236}">
                    <a16:creationId xmlns:a16="http://schemas.microsoft.com/office/drawing/2014/main" id="{A3DC24AA-1F33-4B23-9907-F39081AD9C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881" y="2375716"/>
                <a:ext cx="134790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defTabSz="91430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Cloni CK2</a:t>
                </a:r>
                <a:r>
                  <a:rPr lang="el-GR" altLang="it-IT" sz="14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β</a:t>
                </a:r>
                <a:r>
                  <a:rPr lang="it-IT" altLang="it-IT" sz="14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KO</a:t>
                </a:r>
              </a:p>
            </p:txBody>
          </p:sp>
          <p:pic>
            <p:nvPicPr>
              <p:cNvPr id="68623" name="Immagine 14">
                <a:extLst>
                  <a:ext uri="{FF2B5EF4-FFF2-40B4-BE49-F238E27FC236}">
                    <a16:creationId xmlns:a16="http://schemas.microsoft.com/office/drawing/2014/main" id="{BFEF8EB0-84A9-4626-A80B-FE556C9BCE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67" t="28889" r="38889" b="30952"/>
              <a:stretch>
                <a:fillRect/>
              </a:stretch>
            </p:blipFill>
            <p:spPr bwMode="auto">
              <a:xfrm>
                <a:off x="3662840" y="762077"/>
                <a:ext cx="1910205" cy="1361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24" name="Immagine 15">
                <a:extLst>
                  <a:ext uri="{FF2B5EF4-FFF2-40B4-BE49-F238E27FC236}">
                    <a16:creationId xmlns:a16="http://schemas.microsoft.com/office/drawing/2014/main" id="{EF9F04F2-E0FA-492B-87C6-6EF1B58A6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33" t="33492" r="10110" b="41747"/>
              <a:stretch>
                <a:fillRect/>
              </a:stretch>
            </p:blipFill>
            <p:spPr bwMode="auto">
              <a:xfrm>
                <a:off x="4082985" y="2464700"/>
                <a:ext cx="960673" cy="77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625" name="CasellaDiTesto 16">
                <a:extLst>
                  <a:ext uri="{FF2B5EF4-FFF2-40B4-BE49-F238E27FC236}">
                    <a16:creationId xmlns:a16="http://schemas.microsoft.com/office/drawing/2014/main" id="{93153045-FF79-40DE-AA47-8665697112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18389" y="2056199"/>
                <a:ext cx="208251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 defTabSz="91430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Lisi cellulare</a:t>
                </a:r>
              </a:p>
            </p:txBody>
          </p:sp>
          <p:pic>
            <p:nvPicPr>
              <p:cNvPr id="68626" name="Immagine 17">
                <a:extLst>
                  <a:ext uri="{FF2B5EF4-FFF2-40B4-BE49-F238E27FC236}">
                    <a16:creationId xmlns:a16="http://schemas.microsoft.com/office/drawing/2014/main" id="{60B1739C-7DB4-4618-90A9-0CB5704018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67" t="41270" r="44333" b="41270"/>
              <a:stretch>
                <a:fillRect/>
              </a:stretch>
            </p:blipFill>
            <p:spPr bwMode="auto">
              <a:xfrm>
                <a:off x="4545516" y="3674887"/>
                <a:ext cx="900959" cy="4588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Parentesi quadra chiusa 19">
                <a:extLst>
                  <a:ext uri="{FF2B5EF4-FFF2-40B4-BE49-F238E27FC236}">
                    <a16:creationId xmlns:a16="http://schemas.microsoft.com/office/drawing/2014/main" id="{70E26372-A6B2-40A1-A950-85AEF1E63DB5}"/>
                  </a:ext>
                </a:extLst>
              </p:cNvPr>
              <p:cNvSpPr/>
              <p:nvPr/>
            </p:nvSpPr>
            <p:spPr>
              <a:xfrm flipH="1">
                <a:off x="3761166" y="2221175"/>
                <a:ext cx="90486" cy="2211667"/>
              </a:xfrm>
              <a:prstGeom prst="rightBracke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4309">
                  <a:defRPr/>
                </a:pPr>
                <a:endParaRPr lang="it-IT">
                  <a:solidFill>
                    <a:prstClr val="black"/>
                  </a:solidFill>
                  <a:latin typeface="Tw Cen MT" panose="020B0602020104020603"/>
                </a:endParaRPr>
              </a:p>
            </p:txBody>
          </p:sp>
          <p:sp>
            <p:nvSpPr>
              <p:cNvPr id="68628" name="CasellaDiTesto 20">
                <a:extLst>
                  <a:ext uri="{FF2B5EF4-FFF2-40B4-BE49-F238E27FC236}">
                    <a16:creationId xmlns:a16="http://schemas.microsoft.com/office/drawing/2014/main" id="{1AFDF380-54F2-4D91-A148-5E2792F231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38172" y="3211117"/>
                <a:ext cx="1595457" cy="307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 defTabSz="91430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Estrazione RNA</a:t>
                </a:r>
              </a:p>
            </p:txBody>
          </p:sp>
          <p:pic>
            <p:nvPicPr>
              <p:cNvPr id="68629" name="Immagine 21">
                <a:extLst>
                  <a:ext uri="{FF2B5EF4-FFF2-40B4-BE49-F238E27FC236}">
                    <a16:creationId xmlns:a16="http://schemas.microsoft.com/office/drawing/2014/main" id="{F1F3FD98-0B3F-4A1C-93EF-F6B16C46B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67" t="41270" r="44333" b="41270"/>
              <a:stretch>
                <a:fillRect/>
              </a:stretch>
            </p:blipFill>
            <p:spPr bwMode="auto">
              <a:xfrm>
                <a:off x="3977886" y="4653916"/>
                <a:ext cx="1564321" cy="796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630" name="CasellaDiTesto 22">
                <a:extLst>
                  <a:ext uri="{FF2B5EF4-FFF2-40B4-BE49-F238E27FC236}">
                    <a16:creationId xmlns:a16="http://schemas.microsoft.com/office/drawing/2014/main" id="{44BD500F-3C00-45E1-8FC7-FB14DD3733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09993" y="4180455"/>
                <a:ext cx="1641920" cy="523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 defTabSz="91430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Preparazione librerie di cDNA</a:t>
                </a:r>
              </a:p>
            </p:txBody>
          </p:sp>
          <p:pic>
            <p:nvPicPr>
              <p:cNvPr id="68631" name="Immagine 23">
                <a:extLst>
                  <a:ext uri="{FF2B5EF4-FFF2-40B4-BE49-F238E27FC236}">
                    <a16:creationId xmlns:a16="http://schemas.microsoft.com/office/drawing/2014/main" id="{DF27749A-3649-4E99-B581-1EE145FF3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88" t="15714" r="38445" b="17143"/>
              <a:stretch>
                <a:fillRect/>
              </a:stretch>
            </p:blipFill>
            <p:spPr bwMode="auto">
              <a:xfrm>
                <a:off x="5876378" y="1943758"/>
                <a:ext cx="2258861" cy="3461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632" name="CasellaDiTesto 24">
                <a:extLst>
                  <a:ext uri="{FF2B5EF4-FFF2-40B4-BE49-F238E27FC236}">
                    <a16:creationId xmlns:a16="http://schemas.microsoft.com/office/drawing/2014/main" id="{FCCA5FC5-2AC1-4112-ACDD-B9A9D8228B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20147" y="1313863"/>
                <a:ext cx="2168176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 defTabSz="91430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6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RNA-sequencing</a:t>
                </a:r>
              </a:p>
              <a:p>
                <a:pPr algn="ctr" defTabSz="91430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6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(Illumina NextSeq 550)</a:t>
                </a:r>
              </a:p>
            </p:txBody>
          </p:sp>
          <p:sp>
            <p:nvSpPr>
              <p:cNvPr id="26" name="Gallone 25">
                <a:extLst>
                  <a:ext uri="{FF2B5EF4-FFF2-40B4-BE49-F238E27FC236}">
                    <a16:creationId xmlns:a16="http://schemas.microsoft.com/office/drawing/2014/main" id="{ABD8BB09-ADDD-4EB2-9F7B-E645CBD3805A}"/>
                  </a:ext>
                </a:extLst>
              </p:cNvPr>
              <p:cNvSpPr/>
              <p:nvPr/>
            </p:nvSpPr>
            <p:spPr>
              <a:xfrm>
                <a:off x="8199771" y="3229365"/>
                <a:ext cx="198435" cy="238155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09">
                  <a:defRPr/>
                </a:pPr>
                <a:r>
                  <a:rPr lang="it-IT" dirty="0">
                    <a:solidFill>
                      <a:prstClr val="black"/>
                    </a:solidFill>
                    <a:latin typeface="Tw Cen MT" panose="020B0602020104020603"/>
                  </a:rPr>
                  <a:t>  </a:t>
                </a:r>
              </a:p>
            </p:txBody>
          </p:sp>
          <p:sp>
            <p:nvSpPr>
              <p:cNvPr id="27" name="Gallone 26">
                <a:extLst>
                  <a:ext uri="{FF2B5EF4-FFF2-40B4-BE49-F238E27FC236}">
                    <a16:creationId xmlns:a16="http://schemas.microsoft.com/office/drawing/2014/main" id="{87F3304C-2393-486B-A211-9FFF0CE05F86}"/>
                  </a:ext>
                </a:extLst>
              </p:cNvPr>
              <p:cNvSpPr/>
              <p:nvPr/>
            </p:nvSpPr>
            <p:spPr>
              <a:xfrm>
                <a:off x="5501048" y="3230953"/>
                <a:ext cx="198435" cy="238155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09">
                  <a:defRPr/>
                </a:pPr>
                <a:endParaRPr lang="it-IT">
                  <a:solidFill>
                    <a:srgbClr val="FE3266"/>
                  </a:solidFill>
                  <a:latin typeface="Tw Cen MT" panose="020B0602020104020603"/>
                </a:endParaRPr>
              </a:p>
            </p:txBody>
          </p:sp>
          <p:sp>
            <p:nvSpPr>
              <p:cNvPr id="68635" name="CasellaDiTesto 27">
                <a:extLst>
                  <a:ext uri="{FF2B5EF4-FFF2-40B4-BE49-F238E27FC236}">
                    <a16:creationId xmlns:a16="http://schemas.microsoft.com/office/drawing/2014/main" id="{6AC9E615-A16A-4A17-9F3B-E8F7D57349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18226" y="1671783"/>
                <a:ext cx="2168176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 defTabSz="91430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6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Data analysis</a:t>
                </a:r>
              </a:p>
              <a:p>
                <a:pPr algn="ctr" defTabSz="91430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6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(CLC Genomics Workbench)</a:t>
                </a:r>
              </a:p>
            </p:txBody>
          </p:sp>
          <p:pic>
            <p:nvPicPr>
              <p:cNvPr id="68636" name="Immagine 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30561D0C-984A-4717-A835-169A727088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890" t="16032" r="52000" b="54445"/>
              <a:stretch>
                <a:fillRect/>
              </a:stretch>
            </p:blipFill>
            <p:spPr bwMode="auto">
              <a:xfrm>
                <a:off x="8663231" y="2465583"/>
                <a:ext cx="2029611" cy="1670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37" name="Immagine 29">
                <a:extLst>
                  <a:ext uri="{FF2B5EF4-FFF2-40B4-BE49-F238E27FC236}">
                    <a16:creationId xmlns:a16="http://schemas.microsoft.com/office/drawing/2014/main" id="{DDC68D89-B3C1-4F50-ADA3-9570B1191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222" t="4126" r="21445" b="65398"/>
              <a:stretch>
                <a:fillRect/>
              </a:stretch>
            </p:blipFill>
            <p:spPr bwMode="auto">
              <a:xfrm>
                <a:off x="10770890" y="2682971"/>
                <a:ext cx="1359490" cy="1359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38" name="Immagine 30">
                <a:extLst>
                  <a:ext uri="{FF2B5EF4-FFF2-40B4-BE49-F238E27FC236}">
                    <a16:creationId xmlns:a16="http://schemas.microsoft.com/office/drawing/2014/main" id="{CDA60B5B-A023-4D2A-9FB1-9C19DFEB1C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778" t="64127" r="34222" b="10794"/>
              <a:stretch>
                <a:fillRect/>
              </a:stretch>
            </p:blipFill>
            <p:spPr bwMode="auto">
              <a:xfrm>
                <a:off x="10406494" y="1445238"/>
                <a:ext cx="1415800" cy="11835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8616" name="Immagine 33">
              <a:extLst>
                <a:ext uri="{FF2B5EF4-FFF2-40B4-BE49-F238E27FC236}">
                  <a16:creationId xmlns:a16="http://schemas.microsoft.com/office/drawing/2014/main" id="{20C437BC-1253-4183-9B96-F1EF38174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" t="57639" r="52235" b="4027"/>
            <a:stretch>
              <a:fillRect/>
            </a:stretch>
          </p:blipFill>
          <p:spPr bwMode="auto">
            <a:xfrm>
              <a:off x="405757" y="3149097"/>
              <a:ext cx="926454" cy="525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7" name="CasellaDiTesto 34">
              <a:extLst>
                <a:ext uri="{FF2B5EF4-FFF2-40B4-BE49-F238E27FC236}">
                  <a16:creationId xmlns:a16="http://schemas.microsoft.com/office/drawing/2014/main" id="{8F19B2AA-7805-4752-BAE4-2BA90C7BB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911" y="3674151"/>
              <a:ext cx="105014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b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Wild-type</a:t>
              </a:r>
            </a:p>
            <a:p>
              <a:pPr algn="ctr"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b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3T3-L1 </a:t>
              </a:r>
            </a:p>
          </p:txBody>
        </p:sp>
        <p:sp>
          <p:nvSpPr>
            <p:cNvPr id="39" name="Parentesi quadra chiusa 38">
              <a:extLst>
                <a:ext uri="{FF2B5EF4-FFF2-40B4-BE49-F238E27FC236}">
                  <a16:creationId xmlns:a16="http://schemas.microsoft.com/office/drawing/2014/main" id="{0BE10B13-A279-4C65-A60B-9FC3CBE3C34A}"/>
                </a:ext>
              </a:extLst>
            </p:cNvPr>
            <p:cNvSpPr/>
            <p:nvPr/>
          </p:nvSpPr>
          <p:spPr>
            <a:xfrm>
              <a:off x="2379172" y="2465664"/>
              <a:ext cx="153986" cy="1959223"/>
            </a:xfrm>
            <a:prstGeom prst="rightBracke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309">
                <a:defRPr/>
              </a:pPr>
              <a:endParaRPr lang="it-IT">
                <a:solidFill>
                  <a:prstClr val="black"/>
                </a:solidFill>
                <a:latin typeface="Tw Cen MT" panose="020B0602020104020603"/>
              </a:endParaRPr>
            </a:p>
          </p:txBody>
        </p:sp>
      </p:grpSp>
      <p:sp>
        <p:nvSpPr>
          <p:cNvPr id="41" name="Freccia a destra 40">
            <a:extLst>
              <a:ext uri="{FF2B5EF4-FFF2-40B4-BE49-F238E27FC236}">
                <a16:creationId xmlns:a16="http://schemas.microsoft.com/office/drawing/2014/main" id="{464114BA-CBD4-48F4-A5C9-05479C222AD5}"/>
              </a:ext>
            </a:extLst>
          </p:cNvPr>
          <p:cNvSpPr/>
          <p:nvPr/>
        </p:nvSpPr>
        <p:spPr>
          <a:xfrm>
            <a:off x="2655542" y="3444874"/>
            <a:ext cx="919042" cy="14285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09">
              <a:defRPr/>
            </a:pPr>
            <a:endParaRPr lang="it-IT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68613" name="CasellaDiTesto 1">
            <a:extLst>
              <a:ext uri="{FF2B5EF4-FFF2-40B4-BE49-F238E27FC236}">
                <a16:creationId xmlns:a16="http://schemas.microsoft.com/office/drawing/2014/main" id="{2BBEED92-36D9-4937-B90F-64A235EB4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081" y="3160748"/>
            <a:ext cx="919042" cy="30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T0 e T3</a:t>
            </a:r>
          </a:p>
        </p:txBody>
      </p:sp>
      <p:pic>
        <p:nvPicPr>
          <p:cNvPr id="68614" name="Immagine 1">
            <a:extLst>
              <a:ext uri="{FF2B5EF4-FFF2-40B4-BE49-F238E27FC236}">
                <a16:creationId xmlns:a16="http://schemas.microsoft.com/office/drawing/2014/main" id="{6C59A538-4ABA-4F29-93DD-6342F1780AB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1" t="37399" r="10310" b="35300"/>
          <a:stretch>
            <a:fillRect/>
          </a:stretch>
        </p:blipFill>
        <p:spPr bwMode="auto">
          <a:xfrm>
            <a:off x="10004710" y="4260742"/>
            <a:ext cx="1509515" cy="130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824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D6E2ED"/>
            </a:gs>
            <a:gs pos="100000">
              <a:srgbClr val="6B9DD3">
                <a:alpha val="67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ttangolo 1">
            <a:extLst>
              <a:ext uri="{FF2B5EF4-FFF2-40B4-BE49-F238E27FC236}">
                <a16:creationId xmlns:a16="http://schemas.microsoft.com/office/drawing/2014/main" id="{6683A97D-65EB-4394-B6A0-F2BA57FBB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0785" y="119494"/>
            <a:ext cx="8690430" cy="40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4309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it-IT" sz="2000" b="1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Differenze di espressione genica tra CK2β KO e controlli in condizioni basali (T0) </a:t>
            </a:r>
            <a:endParaRPr lang="it-IT" altLang="it-IT" sz="2000" b="1" u="sng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9635" name="Immagine 2">
            <a:extLst>
              <a:ext uri="{FF2B5EF4-FFF2-40B4-BE49-F238E27FC236}">
                <a16:creationId xmlns:a16="http://schemas.microsoft.com/office/drawing/2014/main" id="{CAF9D60A-2A34-42BA-9C14-6BAECB09C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4"/>
          <a:stretch>
            <a:fillRect/>
          </a:stretch>
        </p:blipFill>
        <p:spPr bwMode="auto">
          <a:xfrm>
            <a:off x="468252" y="1284568"/>
            <a:ext cx="2485701" cy="189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Immagine 3">
            <a:extLst>
              <a:ext uri="{FF2B5EF4-FFF2-40B4-BE49-F238E27FC236}">
                <a16:creationId xmlns:a16="http://schemas.microsoft.com/office/drawing/2014/main" id="{D50CEC8C-52AA-4E02-BD9B-CE3759DE9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8" b="71275"/>
          <a:stretch>
            <a:fillRect/>
          </a:stretch>
        </p:blipFill>
        <p:spPr bwMode="auto">
          <a:xfrm>
            <a:off x="2953953" y="1227425"/>
            <a:ext cx="766662" cy="56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Immagine 5">
            <a:extLst>
              <a:ext uri="{FF2B5EF4-FFF2-40B4-BE49-F238E27FC236}">
                <a16:creationId xmlns:a16="http://schemas.microsoft.com/office/drawing/2014/main" id="{C9460681-4D4B-4325-B4B1-12BBDD405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52" y="3292493"/>
            <a:ext cx="3252364" cy="316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0" name="Gruppo 4">
            <a:extLst>
              <a:ext uri="{FF2B5EF4-FFF2-40B4-BE49-F238E27FC236}">
                <a16:creationId xmlns:a16="http://schemas.microsoft.com/office/drawing/2014/main" id="{AE487BDC-743C-4109-93CA-EDFE33571CB2}"/>
              </a:ext>
            </a:extLst>
          </p:cNvPr>
          <p:cNvGrpSpPr>
            <a:grpSpLocks/>
          </p:cNvGrpSpPr>
          <p:nvPr/>
        </p:nvGrpSpPr>
        <p:grpSpPr bwMode="auto">
          <a:xfrm>
            <a:off x="6777742" y="1436948"/>
            <a:ext cx="4641246" cy="3417442"/>
            <a:chOff x="6096000" y="974286"/>
            <a:chExt cx="4457700" cy="3360018"/>
          </a:xfrm>
        </p:grpSpPr>
        <p:pic>
          <p:nvPicPr>
            <p:cNvPr id="69647" name="Immagine 6">
              <a:extLst>
                <a:ext uri="{FF2B5EF4-FFF2-40B4-BE49-F238E27FC236}">
                  <a16:creationId xmlns:a16="http://schemas.microsoft.com/office/drawing/2014/main" id="{4BE4AE5F-AB65-423B-89A4-648B77270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37"/>
            <a:stretch>
              <a:fillRect/>
            </a:stretch>
          </p:blipFill>
          <p:spPr bwMode="auto">
            <a:xfrm>
              <a:off x="6096000" y="974286"/>
              <a:ext cx="1308846" cy="3360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8" name="Immagine 7">
              <a:extLst>
                <a:ext uri="{FF2B5EF4-FFF2-40B4-BE49-F238E27FC236}">
                  <a16:creationId xmlns:a16="http://schemas.microsoft.com/office/drawing/2014/main" id="{DC606205-4134-4286-BC19-DFE5D9F31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09" t="7841" r="11224"/>
            <a:stretch>
              <a:fillRect/>
            </a:stretch>
          </p:blipFill>
          <p:spPr bwMode="auto">
            <a:xfrm>
              <a:off x="7404846" y="1237752"/>
              <a:ext cx="3148854" cy="309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C3C5949C-04DD-4659-AA5D-08D0792FA9D9}"/>
              </a:ext>
            </a:extLst>
          </p:cNvPr>
          <p:cNvGrpSpPr>
            <a:grpSpLocks/>
          </p:cNvGrpSpPr>
          <p:nvPr/>
        </p:nvGrpSpPr>
        <p:grpSpPr bwMode="auto">
          <a:xfrm>
            <a:off x="10638039" y="1073457"/>
            <a:ext cx="641267" cy="584124"/>
            <a:chOff x="10610191" y="447674"/>
            <a:chExt cx="1132387" cy="1217614"/>
          </a:xfrm>
        </p:grpSpPr>
        <p:pic>
          <p:nvPicPr>
            <p:cNvPr id="69645" name="Immagine 8">
              <a:extLst>
                <a:ext uri="{FF2B5EF4-FFF2-40B4-BE49-F238E27FC236}">
                  <a16:creationId xmlns:a16="http://schemas.microsoft.com/office/drawing/2014/main" id="{609A657A-D809-4E35-B40B-DAC3247F2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989898"/>
                </a:clrFrom>
                <a:clrTo>
                  <a:srgbClr val="98989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0" t="36353" r="2013" b="28154"/>
            <a:stretch>
              <a:fillRect/>
            </a:stretch>
          </p:blipFill>
          <p:spPr bwMode="auto">
            <a:xfrm>
              <a:off x="11220018" y="447674"/>
              <a:ext cx="52256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6" name="Immagine 9">
              <a:extLst>
                <a:ext uri="{FF2B5EF4-FFF2-40B4-BE49-F238E27FC236}">
                  <a16:creationId xmlns:a16="http://schemas.microsoft.com/office/drawing/2014/main" id="{A3FA0959-788E-4696-A162-FE8355536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989898"/>
                </a:clrFrom>
                <a:clrTo>
                  <a:srgbClr val="98989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0" t="5836" r="2013" b="63646"/>
            <a:stretch>
              <a:fillRect/>
            </a:stretch>
          </p:blipFill>
          <p:spPr bwMode="auto">
            <a:xfrm>
              <a:off x="10610191" y="465138"/>
              <a:ext cx="620444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12" name="CasellaDiTesto 11">
            <a:extLst>
              <a:ext uri="{FF2B5EF4-FFF2-40B4-BE49-F238E27FC236}">
                <a16:creationId xmlns:a16="http://schemas.microsoft.com/office/drawing/2014/main" id="{56D33752-D1B8-4B80-96ED-30703F2B1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5671" y="1065521"/>
            <a:ext cx="2250782" cy="5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Pathways Enrichment analysis 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0D3ED7D-1DC7-4C76-B6AC-60E7FCF3CFB4}"/>
              </a:ext>
            </a:extLst>
          </p:cNvPr>
          <p:cNvSpPr/>
          <p:nvPr/>
        </p:nvSpPr>
        <p:spPr>
          <a:xfrm>
            <a:off x="3701568" y="1324249"/>
            <a:ext cx="2652368" cy="249205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309">
              <a:defRPr/>
            </a:pPr>
            <a:r>
              <a:rPr lang="en-GB" sz="1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Analisi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PCA 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T0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79982" indent="-179982" defTabSz="914309">
              <a:buClr>
                <a:prstClr val="black">
                  <a:lumMod val="50000"/>
                  <a:lumOff val="50000"/>
                </a:prstClr>
              </a:buClr>
              <a:buFont typeface="Wingdings" panose="05000000000000000000" pitchFamily="2" charset="2"/>
              <a:buChar char="§"/>
              <a:defRPr/>
            </a:pP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Campioni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WT e GFP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costituiscono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singolo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gruppo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controllo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79982" indent="-179982" defTabSz="914309">
              <a:buClr>
                <a:prstClr val="black">
                  <a:lumMod val="50000"/>
                  <a:lumOff val="50000"/>
                </a:prstClr>
              </a:buClr>
              <a:buFont typeface="Wingdings" panose="05000000000000000000" pitchFamily="2" charset="2"/>
              <a:buChar char="§"/>
              <a:defRPr/>
            </a:pP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Cloni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CK2β KO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presentano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fenotipi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simili</a:t>
            </a:r>
            <a:endParaRPr lang="en-GB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982" indent="-179982" defTabSz="914309">
              <a:buClr>
                <a:prstClr val="black">
                  <a:lumMod val="50000"/>
                  <a:lumOff val="50000"/>
                </a:prstClr>
              </a:buClr>
              <a:buFont typeface="Wingdings" panose="05000000000000000000" pitchFamily="2" charset="2"/>
              <a:buChar char="§"/>
              <a:defRPr/>
            </a:pP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gruppi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controllo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cloni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CK2β KO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sono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ben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separati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indicando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perdita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CK2β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modifica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trascrittoma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cellulare</a:t>
            </a:r>
            <a:endParaRPr lang="en-GB" sz="1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0196128-A49F-402A-8B8B-3838A12E8E7B}"/>
              </a:ext>
            </a:extLst>
          </p:cNvPr>
          <p:cNvSpPr/>
          <p:nvPr/>
        </p:nvSpPr>
        <p:spPr>
          <a:xfrm>
            <a:off x="3703156" y="4178202"/>
            <a:ext cx="2484114" cy="156983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30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Volcano plot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presenza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di:</a:t>
            </a:r>
          </a:p>
          <a:p>
            <a:pPr marL="179982" indent="-179982" defTabSz="914309">
              <a:buClr>
                <a:prstClr val="black">
                  <a:lumMod val="50000"/>
                  <a:lumOff val="50000"/>
                </a:prstClr>
              </a:buClr>
              <a:buFont typeface="Wingdings" panose="05000000000000000000" pitchFamily="2" charset="2"/>
              <a:buChar char="§"/>
              <a:defRPr/>
            </a:pP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155 </a:t>
            </a:r>
            <a:r>
              <a:rPr lang="en-GB" sz="1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geni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upregolati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(log</a:t>
            </a:r>
            <a:r>
              <a:rPr lang="en-GB" sz="1600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 &gt; +1.5,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punti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179982" indent="-179982" defTabSz="914309">
              <a:buClr>
                <a:prstClr val="black">
                  <a:lumMod val="50000"/>
                  <a:lumOff val="50000"/>
                </a:prstClr>
              </a:buClr>
              <a:buFont typeface="Wingdings" panose="05000000000000000000" pitchFamily="2" charset="2"/>
              <a:buChar char="§"/>
              <a:defRPr/>
            </a:pP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227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geni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downregolati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(log</a:t>
            </a:r>
            <a:r>
              <a:rPr lang="en-GB" sz="1600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 &lt; -1.5, red dots)</a:t>
            </a:r>
          </a:p>
        </p:txBody>
      </p:sp>
      <p:sp>
        <p:nvSpPr>
          <p:cNvPr id="16" name="Parentesi graffa chiusa 15">
            <a:extLst>
              <a:ext uri="{FF2B5EF4-FFF2-40B4-BE49-F238E27FC236}">
                <a16:creationId xmlns:a16="http://schemas.microsoft.com/office/drawing/2014/main" id="{127385E0-3CA9-43DA-AA63-B0E3D0A51255}"/>
              </a:ext>
            </a:extLst>
          </p:cNvPr>
          <p:cNvSpPr/>
          <p:nvPr/>
        </p:nvSpPr>
        <p:spPr>
          <a:xfrm>
            <a:off x="6325365" y="1227425"/>
            <a:ext cx="314284" cy="5096798"/>
          </a:xfrm>
          <a:prstGeom prst="rightBrace">
            <a:avLst>
              <a:gd name="adj1" fmla="val 108333"/>
              <a:gd name="adj2" fmla="val 29821"/>
            </a:avLst>
          </a:prstGeom>
          <a:ln w="19050">
            <a:solidFill>
              <a:srgbClr val="94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309">
              <a:defRPr/>
            </a:pPr>
            <a:endParaRPr lang="it-IT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A374ED5-1D12-4703-B8CB-ABFA6C06BD42}"/>
              </a:ext>
            </a:extLst>
          </p:cNvPr>
          <p:cNvSpPr/>
          <p:nvPr/>
        </p:nvSpPr>
        <p:spPr>
          <a:xfrm>
            <a:off x="7092026" y="4902008"/>
            <a:ext cx="4463469" cy="11999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09"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GB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perdita</a:t>
            </a: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CK2</a:t>
            </a:r>
            <a:r>
              <a:rPr lang="el-GR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it-IT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condizioni basali 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 effetti su</a:t>
            </a:r>
            <a:r>
              <a:rPr lang="it-IT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organizzazione </a:t>
            </a: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ECM, </a:t>
            </a:r>
            <a:r>
              <a:rPr lang="en-GB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morfogenesi</a:t>
            </a: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delle</a:t>
            </a: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strutture</a:t>
            </a: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cellulari</a:t>
            </a: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regolazione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migrazione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motilità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cellulari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dirty="0">
              <a:solidFill>
                <a:prstClr val="black"/>
              </a:solidFill>
              <a:latin typeface="Tw Cen MT" panose="020B0602020104020603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4224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D6E2ED"/>
            </a:gs>
            <a:gs pos="100000">
              <a:srgbClr val="6B9DD3">
                <a:alpha val="67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magine 2">
            <a:extLst>
              <a:ext uri="{FF2B5EF4-FFF2-40B4-BE49-F238E27FC236}">
                <a16:creationId xmlns:a16="http://schemas.microsoft.com/office/drawing/2014/main" id="{CE115C84-7258-4730-BF0F-AD7B63324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3"/>
          <a:stretch>
            <a:fillRect/>
          </a:stretch>
        </p:blipFill>
        <p:spPr bwMode="auto">
          <a:xfrm>
            <a:off x="376189" y="1032187"/>
            <a:ext cx="3022206" cy="238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Immagine 4">
            <a:extLst>
              <a:ext uri="{FF2B5EF4-FFF2-40B4-BE49-F238E27FC236}">
                <a16:creationId xmlns:a16="http://schemas.microsoft.com/office/drawing/2014/main" id="{8DD8F7F5-5E93-4162-A398-3012E47A64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9" y="3663920"/>
            <a:ext cx="3360299" cy="268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Immagine 5">
            <a:extLst>
              <a:ext uri="{FF2B5EF4-FFF2-40B4-BE49-F238E27FC236}">
                <a16:creationId xmlns:a16="http://schemas.microsoft.com/office/drawing/2014/main" id="{5426C4B4-6C0E-4B25-B69E-0E8EE3734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7" t="3705" b="72771"/>
          <a:stretch>
            <a:fillRect/>
          </a:stretch>
        </p:blipFill>
        <p:spPr bwMode="auto">
          <a:xfrm>
            <a:off x="3147604" y="870283"/>
            <a:ext cx="750789" cy="56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95B82B74-BAD4-4486-99C4-0499FE784712}"/>
              </a:ext>
            </a:extLst>
          </p:cNvPr>
          <p:cNvSpPr/>
          <p:nvPr/>
        </p:nvSpPr>
        <p:spPr>
          <a:xfrm>
            <a:off x="3782521" y="1063934"/>
            <a:ext cx="3133317" cy="273966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309">
              <a:defRPr/>
            </a:pPr>
            <a:r>
              <a:rPr lang="en-GB" sz="1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Analisi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PCA analysis 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T3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sostiene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79982" indent="-179982" defTabSz="914309">
              <a:buClr>
                <a:prstClr val="black">
                  <a:lumMod val="50000"/>
                  <a:lumOff val="50000"/>
                </a:prstClr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Campioni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WT e GFP samples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formano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unico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gruppo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controllo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79982" indent="-179982" defTabSz="914309">
              <a:buClr>
                <a:prstClr val="black">
                  <a:lumMod val="50000"/>
                  <a:lumOff val="50000"/>
                </a:prstClr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Cloni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CK2β KO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possono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essere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raggruppati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assieme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confermando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simile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comportamento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presentano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corso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GB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adipogenesi</a:t>
            </a:r>
            <a:endParaRPr lang="en-GB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982" indent="-179982" defTabSz="914309">
              <a:buClr>
                <a:prstClr val="black">
                  <a:lumMod val="50000"/>
                  <a:lumOff val="50000"/>
                </a:prstClr>
              </a:buClr>
              <a:buFont typeface="Arial" panose="020B0604020202020204" pitchFamily="34" charset="0"/>
              <a:buChar char="•"/>
              <a:defRPr/>
            </a:pP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Gruppi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controllo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CK2β KO groups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presentano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profili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trascrittomici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differenti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dopo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giorni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induzione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adipogenica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standard</a:t>
            </a:r>
            <a:endParaRPr lang="en-GB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3CF5961-693B-4364-BF1B-080597D593F8}"/>
              </a:ext>
            </a:extLst>
          </p:cNvPr>
          <p:cNvSpPr/>
          <p:nvPr/>
        </p:nvSpPr>
        <p:spPr>
          <a:xfrm>
            <a:off x="3898393" y="4181377"/>
            <a:ext cx="3069825" cy="132380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309">
              <a:defRPr/>
            </a:pPr>
            <a:r>
              <a:rPr lang="en-GB" sz="1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Heatmap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evidenzia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presenza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di:</a:t>
            </a:r>
          </a:p>
          <a:p>
            <a:pPr marL="179982" indent="-179982" defTabSz="914309">
              <a:buClr>
                <a:prstClr val="black">
                  <a:lumMod val="50000"/>
                  <a:lumOff val="50000"/>
                </a:prstClr>
              </a:buClr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620 </a:t>
            </a:r>
            <a:r>
              <a:rPr lang="en-GB" sz="1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geni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upregolati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defTabSz="914309"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colore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rosso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179982" indent="-179982" defTabSz="914309">
              <a:buClr>
                <a:prstClr val="black">
                  <a:lumMod val="50000"/>
                  <a:lumOff val="50000"/>
                </a:prstClr>
              </a:buClr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273 </a:t>
            </a:r>
            <a:r>
              <a:rPr lang="en-GB" sz="1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geni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downregolati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defTabSz="914309"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colore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0C40A96-FFB0-4D00-8C0E-F8711D3B3EA4}"/>
              </a:ext>
            </a:extLst>
          </p:cNvPr>
          <p:cNvSpPr/>
          <p:nvPr/>
        </p:nvSpPr>
        <p:spPr>
          <a:xfrm>
            <a:off x="7528533" y="4770263"/>
            <a:ext cx="4344421" cy="14777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09">
              <a:defRPr/>
            </a:pPr>
            <a:r>
              <a:rPr lang="en-GB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L’assenza</a:t>
            </a: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CK2</a:t>
            </a:r>
            <a:r>
              <a:rPr lang="el-GR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it-IT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durante l’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adipogenesi</a:t>
            </a:r>
            <a:r>
              <a:rPr lang="it-IT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influisce sui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pathways</a:t>
            </a:r>
            <a:r>
              <a:rPr lang="it-IT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riguardanti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ossificazione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differenziamento</a:t>
            </a: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cellule adipose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organizzazione</a:t>
            </a: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ECM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regolazione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migrazione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motilità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cellulare</a:t>
            </a:r>
            <a:endParaRPr lang="it-IT" dirty="0">
              <a:solidFill>
                <a:prstClr val="black"/>
              </a:solidFill>
              <a:latin typeface="Tw Cen MT" panose="020B0602020104020603"/>
              <a:ea typeface="SimSun" panose="02010600030101010101" pitchFamily="2" charset="-122"/>
            </a:endParaRPr>
          </a:p>
        </p:txBody>
      </p:sp>
      <p:pic>
        <p:nvPicPr>
          <p:cNvPr id="73737" name="Immagine 12">
            <a:extLst>
              <a:ext uri="{FF2B5EF4-FFF2-40B4-BE49-F238E27FC236}">
                <a16:creationId xmlns:a16="http://schemas.microsoft.com/office/drawing/2014/main" id="{ADC185B4-935A-4AAF-836E-0F25AF888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8" r="77567" b="11768"/>
          <a:stretch>
            <a:fillRect/>
          </a:stretch>
        </p:blipFill>
        <p:spPr bwMode="auto">
          <a:xfrm>
            <a:off x="7139646" y="1829008"/>
            <a:ext cx="1236502" cy="239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Immagine 14">
            <a:extLst>
              <a:ext uri="{FF2B5EF4-FFF2-40B4-BE49-F238E27FC236}">
                <a16:creationId xmlns:a16="http://schemas.microsoft.com/office/drawing/2014/main" id="{2DA1039B-AC5A-472C-A2CB-D5E090EA6B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7" t="6033" r="11447"/>
          <a:stretch>
            <a:fillRect/>
          </a:stretch>
        </p:blipFill>
        <p:spPr bwMode="auto">
          <a:xfrm>
            <a:off x="8460273" y="1684565"/>
            <a:ext cx="3412681" cy="289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arentesi graffa chiusa 16">
            <a:extLst>
              <a:ext uri="{FF2B5EF4-FFF2-40B4-BE49-F238E27FC236}">
                <a16:creationId xmlns:a16="http://schemas.microsoft.com/office/drawing/2014/main" id="{964D8C02-5441-423C-BA4A-0A0330C56169}"/>
              </a:ext>
            </a:extLst>
          </p:cNvPr>
          <p:cNvSpPr/>
          <p:nvPr/>
        </p:nvSpPr>
        <p:spPr>
          <a:xfrm>
            <a:off x="6825362" y="1032187"/>
            <a:ext cx="314284" cy="5098386"/>
          </a:xfrm>
          <a:prstGeom prst="rightBrace">
            <a:avLst>
              <a:gd name="adj1" fmla="val 108333"/>
              <a:gd name="adj2" fmla="val 29821"/>
            </a:avLst>
          </a:prstGeom>
          <a:ln w="19050">
            <a:solidFill>
              <a:srgbClr val="94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309">
              <a:defRPr/>
            </a:pPr>
            <a:endParaRPr lang="it-IT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73741" name="CasellaDiTesto 20">
            <a:extLst>
              <a:ext uri="{FF2B5EF4-FFF2-40B4-BE49-F238E27FC236}">
                <a16:creationId xmlns:a16="http://schemas.microsoft.com/office/drawing/2014/main" id="{6C75CC27-16D9-4CC3-91AE-2BE7C1DB3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972" y="940124"/>
            <a:ext cx="2250782" cy="58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Pathways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Enrichment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0668" name="Rettangolo 1">
            <a:extLst>
              <a:ext uri="{FF2B5EF4-FFF2-40B4-BE49-F238E27FC236}">
                <a16:creationId xmlns:a16="http://schemas.microsoft.com/office/drawing/2014/main" id="{7649F220-97B9-47AB-9CA4-363B4EA9D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0785" y="119494"/>
            <a:ext cx="8690430" cy="42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4309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it-IT" sz="2000" b="1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Differenze di espressione genica tra CK2β KO e controlli a T3</a:t>
            </a:r>
            <a:endParaRPr lang="it-IT" altLang="it-IT" sz="2000" b="1" u="sng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7FC3646-F3CB-43CD-9463-B024793DF22E}"/>
              </a:ext>
            </a:extLst>
          </p:cNvPr>
          <p:cNvGrpSpPr>
            <a:grpSpLocks/>
          </p:cNvGrpSpPr>
          <p:nvPr/>
        </p:nvGrpSpPr>
        <p:grpSpPr bwMode="auto">
          <a:xfrm>
            <a:off x="11069784" y="941712"/>
            <a:ext cx="642854" cy="584124"/>
            <a:chOff x="10610191" y="447674"/>
            <a:chExt cx="1132387" cy="1217614"/>
          </a:xfrm>
        </p:grpSpPr>
        <p:pic>
          <p:nvPicPr>
            <p:cNvPr id="70670" name="Immagine 8">
              <a:extLst>
                <a:ext uri="{FF2B5EF4-FFF2-40B4-BE49-F238E27FC236}">
                  <a16:creationId xmlns:a16="http://schemas.microsoft.com/office/drawing/2014/main" id="{3FAE9F2E-E46D-4AFC-8AEE-3E19AEC26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989898"/>
                </a:clrFrom>
                <a:clrTo>
                  <a:srgbClr val="98989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0" t="36353" r="2013" b="28154"/>
            <a:stretch>
              <a:fillRect/>
            </a:stretch>
          </p:blipFill>
          <p:spPr bwMode="auto">
            <a:xfrm>
              <a:off x="11220018" y="447674"/>
              <a:ext cx="52256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1" name="Immagine 9">
              <a:extLst>
                <a:ext uri="{FF2B5EF4-FFF2-40B4-BE49-F238E27FC236}">
                  <a16:creationId xmlns:a16="http://schemas.microsoft.com/office/drawing/2014/main" id="{BA0DF850-BA27-45B7-93D6-21672A289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989898"/>
                </a:clrFrom>
                <a:clrTo>
                  <a:srgbClr val="98989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0" t="5836" r="2013" b="63646"/>
            <a:stretch>
              <a:fillRect/>
            </a:stretch>
          </p:blipFill>
          <p:spPr bwMode="auto">
            <a:xfrm>
              <a:off x="10610191" y="465138"/>
              <a:ext cx="620444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0211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D6E2ED"/>
            </a:gs>
            <a:gs pos="100000">
              <a:srgbClr val="6B9DD3">
                <a:alpha val="67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ttangolo 1">
            <a:extLst>
              <a:ext uri="{FF2B5EF4-FFF2-40B4-BE49-F238E27FC236}">
                <a16:creationId xmlns:a16="http://schemas.microsoft.com/office/drawing/2014/main" id="{E4DBA226-2C64-4CAD-BE44-02866910D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343" y="65527"/>
            <a:ext cx="9579315" cy="42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4309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it-IT" sz="2000" b="1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DEGs coinvolti in adipogenesi, ciclo cellulare e rimodellamento ECM</a:t>
            </a:r>
            <a:endParaRPr lang="it-IT" altLang="it-IT" sz="2000" u="sng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683" name="CasellaDiTesto 6">
            <a:extLst>
              <a:ext uri="{FF2B5EF4-FFF2-40B4-BE49-F238E27FC236}">
                <a16:creationId xmlns:a16="http://schemas.microsoft.com/office/drawing/2014/main" id="{8DE276B4-8353-4EC1-B897-A0D9A5B98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624" y="3489317"/>
            <a:ext cx="4941245" cy="83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L’assenza di CK2</a:t>
            </a:r>
            <a:r>
              <a:rPr lang="el-GR" altLang="it-IT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it-IT" altLang="it-IT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modifica ciclo cellulare ed MCE, </a:t>
            </a: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aumentando l’espressione di </a:t>
            </a:r>
            <a:r>
              <a:rPr lang="it-IT" altLang="it-IT" sz="16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p27</a:t>
            </a:r>
            <a:r>
              <a:rPr lang="it-IT" altLang="it-IT" sz="1600" i="1" baseline="30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kip1</a:t>
            </a: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riducendo l’espressione di </a:t>
            </a:r>
            <a:r>
              <a:rPr lang="it-IT" altLang="it-IT" sz="16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G0s2</a:t>
            </a:r>
            <a:endParaRPr lang="it-IT" altLang="it-IT" sz="1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684" name="Immagine 7">
            <a:extLst>
              <a:ext uri="{FF2B5EF4-FFF2-40B4-BE49-F238E27FC236}">
                <a16:creationId xmlns:a16="http://schemas.microsoft.com/office/drawing/2014/main" id="{92015854-629D-43E1-A500-80711AA77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9" t="67369"/>
          <a:stretch>
            <a:fillRect/>
          </a:stretch>
        </p:blipFill>
        <p:spPr bwMode="auto">
          <a:xfrm>
            <a:off x="7050756" y="3036940"/>
            <a:ext cx="3658712" cy="174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CasellaDiTesto 3">
            <a:extLst>
              <a:ext uri="{FF2B5EF4-FFF2-40B4-BE49-F238E27FC236}">
                <a16:creationId xmlns:a16="http://schemas.microsoft.com/office/drawing/2014/main" id="{690CE3CF-311F-4003-A3EF-6294FBE71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09" y="2329006"/>
            <a:ext cx="11744383" cy="5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cloni CK2</a:t>
            </a:r>
            <a:r>
              <a:rPr lang="el-GR" altLang="it-IT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it-IT" altLang="it-IT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 </a:t>
            </a: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presentano una </a:t>
            </a:r>
            <a:r>
              <a:rPr lang="it-IT" altLang="it-IT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ridotta espressione </a:t>
            </a: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master regulators e markers di </a:t>
            </a:r>
            <a:r>
              <a:rPr lang="it-IT" altLang="it-IT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adipogenesi </a:t>
            </a: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 eccezione di </a:t>
            </a:r>
            <a:r>
              <a:rPr lang="it-IT" altLang="it-IT" sz="16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Cebp</a:t>
            </a:r>
            <a:r>
              <a:rPr lang="el-GR" altLang="it-IT" sz="1400" i="1">
                <a:solidFill>
                  <a:srgbClr val="000000"/>
                </a:solidFill>
                <a:cs typeface="Arial" panose="020B0604020202020204" pitchFamily="34" charset="0"/>
              </a:rPr>
              <a:t>β</a:t>
            </a: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primo gene alterato nella cascata adipogenica è </a:t>
            </a:r>
            <a:r>
              <a:rPr lang="it-IT" altLang="it-IT" sz="16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Klf15</a:t>
            </a: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71686" name="Gruppo 11">
            <a:extLst>
              <a:ext uri="{FF2B5EF4-FFF2-40B4-BE49-F238E27FC236}">
                <a16:creationId xmlns:a16="http://schemas.microsoft.com/office/drawing/2014/main" id="{CA9B9B07-961B-42E9-8C9C-BDF36F1765C5}"/>
              </a:ext>
            </a:extLst>
          </p:cNvPr>
          <p:cNvGrpSpPr>
            <a:grpSpLocks/>
          </p:cNvGrpSpPr>
          <p:nvPr/>
        </p:nvGrpSpPr>
        <p:grpSpPr bwMode="auto">
          <a:xfrm>
            <a:off x="1115868" y="478222"/>
            <a:ext cx="9817409" cy="1841260"/>
            <a:chOff x="2196773" y="665100"/>
            <a:chExt cx="9233227" cy="1546192"/>
          </a:xfrm>
        </p:grpSpPr>
        <p:pic>
          <p:nvPicPr>
            <p:cNvPr id="71693" name="Immagine 2">
              <a:extLst>
                <a:ext uri="{FF2B5EF4-FFF2-40B4-BE49-F238E27FC236}">
                  <a16:creationId xmlns:a16="http://schemas.microsoft.com/office/drawing/2014/main" id="{660AE9C2-3C38-4558-81E0-2936C471E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992"/>
            <a:stretch>
              <a:fillRect/>
            </a:stretch>
          </p:blipFill>
          <p:spPr bwMode="auto">
            <a:xfrm>
              <a:off x="2196773" y="711395"/>
              <a:ext cx="6366202" cy="149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4" name="Immagine 8">
              <a:extLst>
                <a:ext uri="{FF2B5EF4-FFF2-40B4-BE49-F238E27FC236}">
                  <a16:creationId xmlns:a16="http://schemas.microsoft.com/office/drawing/2014/main" id="{E3AF106E-DAFB-47B9-A1C8-8C4ED9366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31" r="50684" b="33748"/>
            <a:stretch>
              <a:fillRect/>
            </a:stretch>
          </p:blipFill>
          <p:spPr bwMode="auto">
            <a:xfrm>
              <a:off x="8429624" y="665100"/>
              <a:ext cx="3000376" cy="1546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687" name="CasellaDiTesto 5">
            <a:extLst>
              <a:ext uri="{FF2B5EF4-FFF2-40B4-BE49-F238E27FC236}">
                <a16:creationId xmlns:a16="http://schemas.microsoft.com/office/drawing/2014/main" id="{60D406C0-BEE7-4AD7-A04C-5D8EE5EE0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976" y="5079785"/>
            <a:ext cx="3611092" cy="132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L’assenza di CK2</a:t>
            </a:r>
            <a:r>
              <a:rPr lang="el-GR" altLang="it-IT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it-IT" altLang="it-IT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durante l’adipogenesi, produce una </a:t>
            </a:r>
            <a:r>
              <a:rPr lang="it-IT" altLang="it-IT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ridotta diminuzione dell’espressione di collageni e di geni coinvolti in rimodellamento ECM e fibrosi </a:t>
            </a: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altLang="it-IT" sz="16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Fn1</a:t>
            </a: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altLang="it-IT" sz="16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Tgf</a:t>
            </a:r>
            <a:r>
              <a:rPr lang="el-GR" altLang="it-IT" sz="1400" i="1">
                <a:solidFill>
                  <a:srgbClr val="000000"/>
                </a:solidFill>
                <a:cs typeface="Arial" panose="020B0604020202020204" pitchFamily="34" charset="0"/>
              </a:rPr>
              <a:t>β</a:t>
            </a:r>
            <a:r>
              <a:rPr lang="it-IT" altLang="it-IT" sz="16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71688" name="Gruppo 12">
            <a:extLst>
              <a:ext uri="{FF2B5EF4-FFF2-40B4-BE49-F238E27FC236}">
                <a16:creationId xmlns:a16="http://schemas.microsoft.com/office/drawing/2014/main" id="{D5CB31E9-56A4-4717-8E47-38D1B80220DB}"/>
              </a:ext>
            </a:extLst>
          </p:cNvPr>
          <p:cNvGrpSpPr>
            <a:grpSpLocks/>
          </p:cNvGrpSpPr>
          <p:nvPr/>
        </p:nvGrpSpPr>
        <p:grpSpPr bwMode="auto">
          <a:xfrm>
            <a:off x="544442" y="4808358"/>
            <a:ext cx="7077740" cy="1852371"/>
            <a:chOff x="426557" y="3105150"/>
            <a:chExt cx="6788456" cy="1667435"/>
          </a:xfrm>
        </p:grpSpPr>
        <p:pic>
          <p:nvPicPr>
            <p:cNvPr id="71691" name="Immagine 9">
              <a:extLst>
                <a:ext uri="{FF2B5EF4-FFF2-40B4-BE49-F238E27FC236}">
                  <a16:creationId xmlns:a16="http://schemas.microsoft.com/office/drawing/2014/main" id="{525B9602-1EA5-4A33-88A1-2B7F72200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66" t="32480" b="32729"/>
            <a:stretch>
              <a:fillRect/>
            </a:stretch>
          </p:blipFill>
          <p:spPr bwMode="auto">
            <a:xfrm>
              <a:off x="426557" y="3105150"/>
              <a:ext cx="3325534" cy="1667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2" name="Immagine 10">
              <a:extLst>
                <a:ext uri="{FF2B5EF4-FFF2-40B4-BE49-F238E27FC236}">
                  <a16:creationId xmlns:a16="http://schemas.microsoft.com/office/drawing/2014/main" id="{AC88C9E9-6040-436C-A7CB-2E6D662E5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87" r="50221"/>
            <a:stretch>
              <a:fillRect/>
            </a:stretch>
          </p:blipFill>
          <p:spPr bwMode="auto">
            <a:xfrm>
              <a:off x="3752091" y="3171289"/>
              <a:ext cx="3462922" cy="15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6E5EFE7B-3A35-436F-B297-6DB8A5CBC4C0}"/>
              </a:ext>
            </a:extLst>
          </p:cNvPr>
          <p:cNvCxnSpPr/>
          <p:nvPr/>
        </p:nvCxnSpPr>
        <p:spPr>
          <a:xfrm>
            <a:off x="974598" y="2965510"/>
            <a:ext cx="10409470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347C35C6-DC5B-461F-8341-7F2384642136}"/>
              </a:ext>
            </a:extLst>
          </p:cNvPr>
          <p:cNvCxnSpPr/>
          <p:nvPr/>
        </p:nvCxnSpPr>
        <p:spPr>
          <a:xfrm>
            <a:off x="892059" y="4784548"/>
            <a:ext cx="10409470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26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D4E6DD7-EC66-4EF3-A971-58310E5F8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7477" y="102645"/>
            <a:ext cx="4367815" cy="327308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881EBF-AFA2-4206-ACB5-463C33A191C3}"/>
              </a:ext>
            </a:extLst>
          </p:cNvPr>
          <p:cNvSpPr txBox="1"/>
          <p:nvPr/>
        </p:nvSpPr>
        <p:spPr>
          <a:xfrm>
            <a:off x="1132579" y="1658451"/>
            <a:ext cx="78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6BE85C6-F4A3-4AA4-B595-47F451F06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477" y="3531645"/>
            <a:ext cx="4367815" cy="327308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447A4BD-A8DB-4923-B2E5-715F3D6E2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783" y="102645"/>
            <a:ext cx="4364115" cy="327308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6CC549-C079-40EA-9DB1-97AD6BAF24F7}"/>
              </a:ext>
            </a:extLst>
          </p:cNvPr>
          <p:cNvSpPr txBox="1"/>
          <p:nvPr/>
        </p:nvSpPr>
        <p:spPr>
          <a:xfrm>
            <a:off x="10963924" y="1658451"/>
            <a:ext cx="101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 3.2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C5EDE23-4012-4D47-9723-9BAFFAAC5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2386" y="3543791"/>
            <a:ext cx="4351608" cy="326094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DC40F5F-E133-4013-A28B-35A3D7841C44}"/>
              </a:ext>
            </a:extLst>
          </p:cNvPr>
          <p:cNvSpPr txBox="1"/>
          <p:nvPr/>
        </p:nvSpPr>
        <p:spPr>
          <a:xfrm>
            <a:off x="10963924" y="5099487"/>
            <a:ext cx="101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 8.3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C388B19-0BB7-4E3A-B0A6-28E87D80D2A2}"/>
              </a:ext>
            </a:extLst>
          </p:cNvPr>
          <p:cNvSpPr txBox="1"/>
          <p:nvPr/>
        </p:nvSpPr>
        <p:spPr>
          <a:xfrm>
            <a:off x="894431" y="5099487"/>
            <a:ext cx="102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GFP 1.3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9380780-1E05-43E0-8B73-07C84A659BFD}"/>
              </a:ext>
            </a:extLst>
          </p:cNvPr>
          <p:cNvSpPr txBox="1"/>
          <p:nvPr/>
        </p:nvSpPr>
        <p:spPr>
          <a:xfrm rot="16200000">
            <a:off x="-2841415" y="3206900"/>
            <a:ext cx="68713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Phalloidin-488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actin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HOESCHT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Leica CTR6500 (20X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7827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907D77F-5A72-41E1-B258-FC25B16AB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275" y="146481"/>
            <a:ext cx="4376692" cy="32825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F2ACCD3-C6B9-4D92-A02A-7CC75EA24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275" y="3511613"/>
            <a:ext cx="4380402" cy="328251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D4F6116-4645-4A0E-A269-74BBA6D7A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605" y="146481"/>
            <a:ext cx="4376691" cy="32825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D0776D1-AF23-49FB-A596-FB09D523D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605" y="3526700"/>
            <a:ext cx="4355346" cy="326743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9F61549-C6CB-400D-B6C9-D709D0D1B26D}"/>
              </a:ext>
            </a:extLst>
          </p:cNvPr>
          <p:cNvSpPr txBox="1"/>
          <p:nvPr/>
        </p:nvSpPr>
        <p:spPr>
          <a:xfrm>
            <a:off x="866260" y="1640695"/>
            <a:ext cx="78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3DF6692-3B35-4D34-8F2F-64F6E10D7C52}"/>
              </a:ext>
            </a:extLst>
          </p:cNvPr>
          <p:cNvSpPr txBox="1"/>
          <p:nvPr/>
        </p:nvSpPr>
        <p:spPr>
          <a:xfrm>
            <a:off x="628112" y="5081731"/>
            <a:ext cx="102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GFP 1.3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6CF9DF9-7F79-49AE-A9D4-4ABEAA5E04F4}"/>
              </a:ext>
            </a:extLst>
          </p:cNvPr>
          <p:cNvSpPr txBox="1"/>
          <p:nvPr/>
        </p:nvSpPr>
        <p:spPr>
          <a:xfrm>
            <a:off x="10981682" y="1658451"/>
            <a:ext cx="101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 3.2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3638D6-07D4-4899-878D-1430EE183C8C}"/>
              </a:ext>
            </a:extLst>
          </p:cNvPr>
          <p:cNvSpPr txBox="1"/>
          <p:nvPr/>
        </p:nvSpPr>
        <p:spPr>
          <a:xfrm>
            <a:off x="10981682" y="5099487"/>
            <a:ext cx="101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 8.3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9CC4239-477D-41C0-A19D-5171D20981DE}"/>
              </a:ext>
            </a:extLst>
          </p:cNvPr>
          <p:cNvSpPr txBox="1"/>
          <p:nvPr/>
        </p:nvSpPr>
        <p:spPr>
          <a:xfrm rot="16200000">
            <a:off x="-3015292" y="3213557"/>
            <a:ext cx="6858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COL1A1-594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HOESCHT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Leica CTR6500 (20X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magnification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79271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140443E-D654-44E1-9ED4-EFED1F803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85" y="745724"/>
            <a:ext cx="5331255" cy="450223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F0F230B-57E1-4F30-9A98-9CC00D615C76}"/>
              </a:ext>
            </a:extLst>
          </p:cNvPr>
          <p:cNvSpPr/>
          <p:nvPr/>
        </p:nvSpPr>
        <p:spPr>
          <a:xfrm>
            <a:off x="815227" y="5275482"/>
            <a:ext cx="5075818" cy="1109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Histogram shows the cell length of control (violet bars) and CK2β KO (blue bars) clones. Values have been reported as mean ± SEM. Statistical analysis has been performed using One-way ANOVA, n=10. *: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0.05; **: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0.01; ***: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0.001; ****: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0.0001.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A96DE63-F218-49D3-90A4-21B353B78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188" y="853131"/>
            <a:ext cx="5415379" cy="439482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6F0B261-CA83-413A-9CD3-3B8809777C57}"/>
              </a:ext>
            </a:extLst>
          </p:cNvPr>
          <p:cNvSpPr/>
          <p:nvPr/>
        </p:nvSpPr>
        <p:spPr>
          <a:xfrm>
            <a:off x="6536174" y="5275482"/>
            <a:ext cx="5075818" cy="1109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Boxplot shows the Mean Intensity Fluorescence (MFI) of control (violet boxes) and CK2β KO (blue boxes) clones. Statistical analysis has been performed using One-way ANOVA, n=12. *: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0.05; ***: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0.001; ****: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0.0001.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61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6E2ED"/>
            </a:gs>
            <a:gs pos="100000">
              <a:srgbClr val="6B9DD3">
                <a:alpha val="67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CasellaDiTesto 2">
            <a:extLst>
              <a:ext uri="{FF2B5EF4-FFF2-40B4-BE49-F238E27FC236}">
                <a16:creationId xmlns:a16="http://schemas.microsoft.com/office/drawing/2014/main" id="{674C77A8-80FE-4970-9A7F-36824DFE4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73" y="215106"/>
            <a:ext cx="1107045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285721" indent="-285721" algn="ctr" defTabSz="91430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CK2</a:t>
            </a:r>
            <a:r>
              <a:rPr lang="el-GR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gioca un ruolo chiave nelle 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 fasi dell’</a:t>
            </a:r>
            <a:r>
              <a:rPr lang="it-IT" altLang="it-IT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adipogenesi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l’agonista del PPAR</a:t>
            </a:r>
            <a:r>
              <a:rPr lang="el-GR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alt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Rosiglitazone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produce un rescue parziale del differenziamento nei cloni CK2</a:t>
            </a:r>
            <a:r>
              <a:rPr lang="el-GR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 attraverso soli 3 giorni di trattamento</a:t>
            </a:r>
          </a:p>
          <a:p>
            <a:pPr marL="285721" indent="-285721" algn="ctr" defTabSz="914309" fontAlgn="base">
              <a:spcBef>
                <a:spcPct val="0"/>
              </a:spcBef>
              <a:spcAft>
                <a:spcPct val="0"/>
              </a:spcAft>
            </a:pPr>
            <a:endParaRPr lang="it-IT" altLang="it-IT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21" indent="-285721" algn="ctr" defTabSz="91430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Assenza di CK2</a:t>
            </a:r>
            <a:r>
              <a:rPr lang="el-GR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previene il differenziamento </a:t>
            </a:r>
            <a:r>
              <a:rPr lang="it-IT" altLang="it-IT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adipogenico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alterando l’espressione di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geni coinvolti in </a:t>
            </a:r>
            <a:r>
              <a:rPr lang="it-IT" altLang="it-IT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insulin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signaling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altLang="it-IT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adipogenesi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ciclo cellulare, rimodellamento di citoscheletro ed ECM (</a:t>
            </a:r>
            <a:r>
              <a:rPr lang="it-IT" altLang="it-IT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pathways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fibrosi)</a:t>
            </a:r>
          </a:p>
        </p:txBody>
      </p:sp>
      <p:pic>
        <p:nvPicPr>
          <p:cNvPr id="72708" name="Immagine 3">
            <a:extLst>
              <a:ext uri="{FF2B5EF4-FFF2-40B4-BE49-F238E27FC236}">
                <a16:creationId xmlns:a16="http://schemas.microsoft.com/office/drawing/2014/main" id="{145AC60C-44B3-4502-9AEF-1C78C87B9AD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13" y="1895181"/>
            <a:ext cx="10206774" cy="4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209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D977174-B401-A55C-BFA1-8FC94C5C44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1"/>
          <a:stretch>
            <a:fillRect/>
          </a:stretch>
        </p:blipFill>
        <p:spPr>
          <a:xfrm>
            <a:off x="0" y="0"/>
            <a:ext cx="4991977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BE16B31-31E2-49AF-8C60-8FF4EE063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3" b="2546"/>
          <a:stretch/>
        </p:blipFill>
        <p:spPr bwMode="auto">
          <a:xfrm>
            <a:off x="5969002" y="135463"/>
            <a:ext cx="5321133" cy="3623734"/>
          </a:xfrm>
          <a:prstGeom prst="rect">
            <a:avLst/>
          </a:prstGeom>
          <a:ln w="38100" cap="sq">
            <a:solidFill>
              <a:srgbClr val="0025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5F34B691-7A3B-461F-9661-A495032E1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1065" y="4231109"/>
            <a:ext cx="1947331" cy="162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8" tIns="44994" rIns="89988" bIns="44994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2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 Pilatone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2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Silvia </a:t>
            </a:r>
            <a:r>
              <a:rPr lang="it-IT" altLang="en-US" sz="20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Bettini</a:t>
            </a:r>
            <a:endParaRPr lang="it-IT" altLang="en-US" sz="2000" b="1" dirty="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2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Luca </a:t>
            </a:r>
            <a:r>
              <a:rPr lang="it-IT" altLang="en-US" sz="20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Busetto</a:t>
            </a:r>
            <a:endParaRPr lang="it-IT" altLang="en-US" sz="2000" b="1" dirty="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2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Roberto Vettor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2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Paola Fioretto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1065" y="6124889"/>
            <a:ext cx="1854202" cy="679551"/>
          </a:xfrm>
        </p:spPr>
        <p:txBody>
          <a:bodyPr>
            <a:normAutofit fontScale="90000"/>
          </a:bodyPr>
          <a:lstStyle/>
          <a:p>
            <a:r>
              <a:rPr lang="it-IT" sz="4800" dirty="0"/>
              <a:t>GRAZIE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31ED4BF-0BAB-4CBE-B4C0-9CA267FFC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533" y="3939466"/>
            <a:ext cx="4233335" cy="329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8" tIns="44994" rIns="89988" bIns="44994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16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Laboratorio Endocrino Metabolico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16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Dipartimento di Medicina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16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Università degli Studi di Padova 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endParaRPr lang="it-IT" altLang="en-US" sz="16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16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 Medica 3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16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 per lo Studio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16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il Trattamento Integrato dell’Obesità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16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Azienda Ospedale Università di Padova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endParaRPr lang="it-IT" altLang="en-US" sz="16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16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FIAO – Federazione Italiana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16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Associazioni Obesità</a:t>
            </a: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endParaRPr lang="it-IT" altLang="en-US" sz="16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endParaRPr lang="it-IT" altLang="en-US" sz="16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826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6">
            <a:extLst>
              <a:ext uri="{FF2B5EF4-FFF2-40B4-BE49-F238E27FC236}">
                <a16:creationId xmlns:a16="http://schemas.microsoft.com/office/drawing/2014/main" id="{5C95951A-88D3-454F-A132-A98E2C27D09D}"/>
              </a:ext>
            </a:extLst>
          </p:cNvPr>
          <p:cNvSpPr/>
          <p:nvPr/>
        </p:nvSpPr>
        <p:spPr>
          <a:xfrm>
            <a:off x="304760" y="68700"/>
            <a:ext cx="5360290" cy="6615839"/>
          </a:xfrm>
          <a:custGeom>
            <a:avLst/>
            <a:gdLst/>
            <a:ahLst/>
            <a:cxnLst/>
            <a:rect l="l" t="t" r="r" b="b"/>
            <a:pathLst>
              <a:path w="3143089" h="4190785">
                <a:moveTo>
                  <a:pt x="0" y="0"/>
                </a:moveTo>
                <a:lnTo>
                  <a:pt x="3143089" y="0"/>
                </a:lnTo>
                <a:lnTo>
                  <a:pt x="3143089" y="4190784"/>
                </a:lnTo>
                <a:lnTo>
                  <a:pt x="0" y="419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914309"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78851" name="Immagine 3">
            <a:extLst>
              <a:ext uri="{FF2B5EF4-FFF2-40B4-BE49-F238E27FC236}">
                <a16:creationId xmlns:a16="http://schemas.microsoft.com/office/drawing/2014/main" id="{CC470819-A1DF-4140-9F52-5E80E2D30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6731" r="4430" b="7199"/>
          <a:stretch>
            <a:fillRect/>
          </a:stretch>
        </p:blipFill>
        <p:spPr bwMode="auto">
          <a:xfrm>
            <a:off x="5757114" y="459175"/>
            <a:ext cx="6314253" cy="210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8" descr="An orange and white advertisement with a picture of a cell phone&#10;&#10;Description automatically generated">
            <a:extLst>
              <a:ext uri="{FF2B5EF4-FFF2-40B4-BE49-F238E27FC236}">
                <a16:creationId xmlns:a16="http://schemas.microsoft.com/office/drawing/2014/main" id="{73A49595-4819-453A-88AD-163E186C8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28" y="2903606"/>
            <a:ext cx="5566637" cy="356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448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magine 1">
            <a:extLst>
              <a:ext uri="{FF2B5EF4-FFF2-40B4-BE49-F238E27FC236}">
                <a16:creationId xmlns:a16="http://schemas.microsoft.com/office/drawing/2014/main" id="{E51F90FE-B8B5-4064-BB8E-23B37EE80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0" y="584570"/>
            <a:ext cx="11998351" cy="550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609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B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81794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D6E2ED"/>
            </a:gs>
            <a:gs pos="100000">
              <a:srgbClr val="4785C9">
                <a:alpha val="67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Immagine 13">
            <a:extLst>
              <a:ext uri="{FF2B5EF4-FFF2-40B4-BE49-F238E27FC236}">
                <a16:creationId xmlns:a16="http://schemas.microsoft.com/office/drawing/2014/main" id="{346A5C85-A0D5-4D69-B642-EF525C64F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22" y="2498847"/>
            <a:ext cx="1515866" cy="1241263"/>
          </a:xfrm>
          <a:prstGeom prst="rect">
            <a:avLst/>
          </a:prstGeom>
          <a:noFill/>
          <a:ln w="190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Immagine 17">
            <a:extLst>
              <a:ext uri="{FF2B5EF4-FFF2-40B4-BE49-F238E27FC236}">
                <a16:creationId xmlns:a16="http://schemas.microsoft.com/office/drawing/2014/main" id="{5221914B-B7B5-41CE-A7DC-EDD2FCE4B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1385"/>
            <a:ext cx="3447601" cy="175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Immagine 6">
            <a:extLst>
              <a:ext uri="{FF2B5EF4-FFF2-40B4-BE49-F238E27FC236}">
                <a16:creationId xmlns:a16="http://schemas.microsoft.com/office/drawing/2014/main" id="{8D896140-A150-44A1-BC1F-114912DF8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07" y="4190901"/>
            <a:ext cx="5930128" cy="251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Immagine 5">
            <a:extLst>
              <a:ext uri="{FF2B5EF4-FFF2-40B4-BE49-F238E27FC236}">
                <a16:creationId xmlns:a16="http://schemas.microsoft.com/office/drawing/2014/main" id="{0E5A15E9-E518-48F0-BD66-C18ABB0BF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82" y="116320"/>
            <a:ext cx="5839653" cy="369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Immagine 2">
            <a:extLst>
              <a:ext uri="{FF2B5EF4-FFF2-40B4-BE49-F238E27FC236}">
                <a16:creationId xmlns:a16="http://schemas.microsoft.com/office/drawing/2014/main" id="{E0FD04EE-2308-465A-A0AF-294FB58DA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35" y="21082"/>
            <a:ext cx="2704748" cy="286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Immagine 4">
            <a:extLst>
              <a:ext uri="{FF2B5EF4-FFF2-40B4-BE49-F238E27FC236}">
                <a16:creationId xmlns:a16="http://schemas.microsoft.com/office/drawing/2014/main" id="{C1D5489A-02AE-442D-9F90-52C36E9D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78" y="4343281"/>
            <a:ext cx="2703161" cy="251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31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B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CasellaDiTesto 4">
            <a:extLst>
              <a:ext uri="{FF2B5EF4-FFF2-40B4-BE49-F238E27FC236}">
                <a16:creationId xmlns:a16="http://schemas.microsoft.com/office/drawing/2014/main" id="{66FAF976-21B8-41CB-BD95-FA17F0C1D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956" y="2276626"/>
            <a:ext cx="3455538" cy="193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Immunofluorescenza  di </a:t>
            </a:r>
            <a:r>
              <a:rPr lang="it-IT" altLang="it-IT" sz="24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COL1A1</a:t>
            </a:r>
            <a:r>
              <a:rPr lang="it-IT" altLang="it-IT" sz="24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it-IT" altLang="it-IT" sz="24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i="1">
                <a:solidFill>
                  <a:srgbClr val="66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ACTINA</a:t>
            </a:r>
            <a:r>
              <a:rPr lang="it-IT" altLang="it-IT" sz="24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altLang="it-IT" sz="2400" b="1" i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nuclei</a:t>
            </a:r>
            <a:r>
              <a:rPr lang="it-IT" altLang="it-IT" sz="24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cloni di </a:t>
            </a: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preadipociti murini </a:t>
            </a: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3T3-L1 KO per CK2</a:t>
            </a:r>
            <a:r>
              <a:rPr lang="it-IT" altLang="it-IT" sz="24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</a:t>
            </a:r>
            <a:endParaRPr lang="it-IT" altLang="it-IT" sz="2400" b="1" i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22C0301-4105-4FFC-AD6E-FF9D96E5A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8" t="3610" r="5473" b="6945"/>
          <a:stretch/>
        </p:blipFill>
        <p:spPr>
          <a:xfrm>
            <a:off x="0" y="446"/>
            <a:ext cx="8039963" cy="6822038"/>
          </a:xfrm>
          <a:prstGeom prst="roundRect">
            <a:avLst>
              <a:gd name="adj" fmla="val 0"/>
            </a:avLst>
          </a:prstGeom>
          <a:ln>
            <a:solidFill>
              <a:srgbClr val="990033"/>
            </a:solidFill>
          </a:ln>
        </p:spPr>
      </p:pic>
    </p:spTree>
    <p:extLst>
      <p:ext uri="{BB962C8B-B14F-4D97-AF65-F5344CB8AC3E}">
        <p14:creationId xmlns:p14="http://schemas.microsoft.com/office/powerpoint/2010/main" val="1787658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uppo 1">
            <a:extLst>
              <a:ext uri="{FF2B5EF4-FFF2-40B4-BE49-F238E27FC236}">
                <a16:creationId xmlns:a16="http://schemas.microsoft.com/office/drawing/2014/main" id="{CA16E0FA-06AE-4AF1-99A5-AC8C9CCFD044}"/>
              </a:ext>
            </a:extLst>
          </p:cNvPr>
          <p:cNvGrpSpPr>
            <a:grpSpLocks/>
          </p:cNvGrpSpPr>
          <p:nvPr/>
        </p:nvGrpSpPr>
        <p:grpSpPr bwMode="auto">
          <a:xfrm>
            <a:off x="642879" y="-114799"/>
            <a:ext cx="11076133" cy="6528538"/>
            <a:chOff x="1055688" y="418403"/>
            <a:chExt cx="10164762" cy="6236397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E334054D-060B-4181-83D4-77CCB9B81706}"/>
                </a:ext>
              </a:extLst>
            </p:cNvPr>
            <p:cNvSpPr/>
            <p:nvPr/>
          </p:nvSpPr>
          <p:spPr bwMode="auto">
            <a:xfrm>
              <a:off x="1370423" y="418403"/>
              <a:ext cx="9483555" cy="56965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09">
                <a:defRPr/>
              </a:pPr>
              <a:endParaRPr lang="it-IT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ight Triangle 274">
              <a:extLst>
                <a:ext uri="{FF2B5EF4-FFF2-40B4-BE49-F238E27FC236}">
                  <a16:creationId xmlns:a16="http://schemas.microsoft.com/office/drawing/2014/main" id="{DB36E3C3-57AF-405A-B1C3-465142F329AF}"/>
                </a:ext>
              </a:extLst>
            </p:cNvPr>
            <p:cNvSpPr/>
            <p:nvPr/>
          </p:nvSpPr>
          <p:spPr bwMode="auto">
            <a:xfrm>
              <a:off x="1146818" y="687583"/>
              <a:ext cx="3600447" cy="576028"/>
            </a:xfrm>
            <a:prstGeom prst="rtTriangle">
              <a:avLst/>
            </a:prstGeom>
            <a:solidFill>
              <a:srgbClr val="EE39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 algn="ctr" defTabSz="914309">
                <a:defRPr/>
              </a:pPr>
              <a:endParaRPr lang="it-IT" kern="0">
                <a:solidFill>
                  <a:prstClr val="white"/>
                </a:solidFill>
                <a:latin typeface="Calibri"/>
                <a:ea typeface="SimSun" panose="02010600030101010101" pitchFamily="2" charset="-122"/>
              </a:endParaRPr>
            </a:p>
          </p:txBody>
        </p:sp>
        <p:sp>
          <p:nvSpPr>
            <p:cNvPr id="14" name="Rectangle 275">
              <a:extLst>
                <a:ext uri="{FF2B5EF4-FFF2-40B4-BE49-F238E27FC236}">
                  <a16:creationId xmlns:a16="http://schemas.microsoft.com/office/drawing/2014/main" id="{FC6353BE-4F09-4577-82C0-AD899E3337A5}"/>
                </a:ext>
              </a:extLst>
            </p:cNvPr>
            <p:cNvSpPr/>
            <p:nvPr/>
          </p:nvSpPr>
          <p:spPr bwMode="auto">
            <a:xfrm>
              <a:off x="3389039" y="1047888"/>
              <a:ext cx="7522547" cy="215407"/>
            </a:xfrm>
            <a:prstGeom prst="rect">
              <a:avLst/>
            </a:prstGeom>
            <a:solidFill>
              <a:srgbClr val="EE39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 algn="ctr" defTabSz="914309">
                <a:defRPr/>
              </a:pPr>
              <a:endParaRPr lang="it-IT" kern="0">
                <a:solidFill>
                  <a:prstClr val="white"/>
                </a:solidFill>
                <a:latin typeface="Calibri"/>
                <a:ea typeface="SimSun" panose="02010600030101010101" pitchFamily="2" charset="-122"/>
              </a:endParaRPr>
            </a:p>
          </p:txBody>
        </p:sp>
        <p:sp>
          <p:nvSpPr>
            <p:cNvPr id="15" name="TextBox 278">
              <a:extLst>
                <a:ext uri="{FF2B5EF4-FFF2-40B4-BE49-F238E27FC236}">
                  <a16:creationId xmlns:a16="http://schemas.microsoft.com/office/drawing/2014/main" id="{78EA508C-534D-4D14-BFC3-7470ECBF14DB}"/>
                </a:ext>
              </a:extLst>
            </p:cNvPr>
            <p:cNvSpPr txBox="1"/>
            <p:nvPr/>
          </p:nvSpPr>
          <p:spPr bwMode="auto">
            <a:xfrm>
              <a:off x="1094396" y="857339"/>
              <a:ext cx="2116863" cy="4409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none">
              <a:spAutoFit/>
            </a:bodyPr>
            <a:lstStyle/>
            <a:p>
              <a:pPr defTabSz="914309">
                <a:defRPr/>
              </a:pPr>
              <a:r>
                <a:rPr lang="it-IT" sz="2400" b="1">
                  <a:solidFill>
                    <a:prstClr val="white"/>
                  </a:solidFill>
                  <a:latin typeface="Calibri" pitchFamily="34" charset="0"/>
                  <a:ea typeface="SimSun" panose="02010600030101010101" pitchFamily="2" charset="-122"/>
                </a:rPr>
                <a:t>Capillary density</a:t>
              </a:r>
            </a:p>
          </p:txBody>
        </p:sp>
        <p:grpSp>
          <p:nvGrpSpPr>
            <p:cNvPr id="55311" name="Group 183">
              <a:extLst>
                <a:ext uri="{FF2B5EF4-FFF2-40B4-BE49-F238E27FC236}">
                  <a16:creationId xmlns:a16="http://schemas.microsoft.com/office/drawing/2014/main" id="{CA9DE45E-4CE2-4791-B3BC-171FC0AB33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5688" y="1274765"/>
              <a:ext cx="9866313" cy="441325"/>
              <a:chOff x="665" y="1019"/>
              <a:chExt cx="6215" cy="278"/>
            </a:xfrm>
          </p:grpSpPr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E21C2D4D-7663-4D84-83C1-62F68E883AE3}"/>
                  </a:ext>
                </a:extLst>
              </p:cNvPr>
              <p:cNvSpPr/>
              <p:nvPr/>
            </p:nvSpPr>
            <p:spPr bwMode="auto">
              <a:xfrm>
                <a:off x="3161" y="1042"/>
                <a:ext cx="3719" cy="227"/>
              </a:xfrm>
              <a:prstGeom prst="rect">
                <a:avLst/>
              </a:prstGeom>
              <a:solidFill>
                <a:srgbClr val="FFFF81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 algn="ctr" defTabSz="914309">
                  <a:defRPr/>
                </a:pPr>
                <a:endParaRPr lang="it-IT" kern="0">
                  <a:solidFill>
                    <a:prstClr val="white"/>
                  </a:solidFill>
                  <a:latin typeface="Calibri"/>
                  <a:ea typeface="SimSun" panose="02010600030101010101" pitchFamily="2" charset="-122"/>
                </a:endParaRPr>
              </a:p>
            </p:txBody>
          </p:sp>
          <p:sp>
            <p:nvSpPr>
              <p:cNvPr id="16" name="Right Triangle 276">
                <a:extLst>
                  <a:ext uri="{FF2B5EF4-FFF2-40B4-BE49-F238E27FC236}">
                    <a16:creationId xmlns:a16="http://schemas.microsoft.com/office/drawing/2014/main" id="{3B2C6171-1002-4892-91C5-1FC154983BA6}"/>
                  </a:ext>
                </a:extLst>
              </p:cNvPr>
              <p:cNvSpPr/>
              <p:nvPr/>
            </p:nvSpPr>
            <p:spPr bwMode="auto">
              <a:xfrm flipH="1">
                <a:off x="665" y="1042"/>
                <a:ext cx="2494" cy="227"/>
              </a:xfrm>
              <a:prstGeom prst="rtTriangle">
                <a:avLst/>
              </a:prstGeom>
              <a:solidFill>
                <a:srgbClr val="FFFF81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 algn="ctr" defTabSz="914309">
                  <a:defRPr/>
                </a:pPr>
                <a:endParaRPr lang="it-IT" kern="0" dirty="0">
                  <a:solidFill>
                    <a:prstClr val="white"/>
                  </a:solidFill>
                  <a:latin typeface="Calibri"/>
                  <a:ea typeface="SimSun" panose="02010600030101010101" pitchFamily="2" charset="-122"/>
                </a:endParaRPr>
              </a:p>
            </p:txBody>
          </p:sp>
          <p:sp>
            <p:nvSpPr>
              <p:cNvPr id="17" name="TextBox 277">
                <a:extLst>
                  <a:ext uri="{FF2B5EF4-FFF2-40B4-BE49-F238E27FC236}">
                    <a16:creationId xmlns:a16="http://schemas.microsoft.com/office/drawing/2014/main" id="{B740BB0F-52AF-45A6-B7E6-F94025C45ECE}"/>
                  </a:ext>
                </a:extLst>
              </p:cNvPr>
              <p:cNvSpPr txBox="1"/>
              <p:nvPr/>
            </p:nvSpPr>
            <p:spPr bwMode="auto">
              <a:xfrm>
                <a:off x="5544" y="1019"/>
                <a:ext cx="1223" cy="278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/>
            </p:spPr>
            <p:txBody>
              <a:bodyPr wrap="none">
                <a:spAutoFit/>
              </a:bodyPr>
              <a:lstStyle/>
              <a:p>
                <a:pPr defTabSz="914309">
                  <a:defRPr/>
                </a:pPr>
                <a:r>
                  <a:rPr lang="it-IT" sz="2400" b="1" kern="0" dirty="0">
                    <a:solidFill>
                      <a:prstClr val="black"/>
                    </a:solidFill>
                    <a:latin typeface="Calibri" panose="020F0502020204030204"/>
                    <a:ea typeface="SimSun" panose="02010600030101010101" pitchFamily="2" charset="-122"/>
                    <a:cs typeface="Arial" panose="020B0604020202020204" pitchFamily="34" charset="0"/>
                  </a:rPr>
                  <a:t>Adipocyte area</a:t>
                </a:r>
              </a:p>
            </p:txBody>
          </p:sp>
        </p:grpSp>
        <p:grpSp>
          <p:nvGrpSpPr>
            <p:cNvPr id="55312" name="Gruppo 371">
              <a:extLst>
                <a:ext uri="{FF2B5EF4-FFF2-40B4-BE49-F238E27FC236}">
                  <a16:creationId xmlns:a16="http://schemas.microsoft.com/office/drawing/2014/main" id="{75F87869-A5DC-4F50-9045-1985A79FCC5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485188" y="5272088"/>
              <a:ext cx="576262" cy="533400"/>
              <a:chOff x="905998" y="2464940"/>
              <a:chExt cx="472018" cy="457200"/>
            </a:xfrm>
          </p:grpSpPr>
          <p:sp>
            <p:nvSpPr>
              <p:cNvPr id="93" name="Ovale 768">
                <a:extLst>
                  <a:ext uri="{FF2B5EF4-FFF2-40B4-BE49-F238E27FC236}">
                    <a16:creationId xmlns:a16="http://schemas.microsoft.com/office/drawing/2014/main" id="{D1B994EA-BC0B-41C7-A444-94F74C139964}"/>
                  </a:ext>
                </a:extLst>
              </p:cNvPr>
              <p:cNvSpPr/>
              <p:nvPr/>
            </p:nvSpPr>
            <p:spPr bwMode="auto">
              <a:xfrm rot="21434923">
                <a:off x="1020537" y="2602327"/>
                <a:ext cx="50716" cy="119182"/>
              </a:xfrm>
              <a:prstGeom prst="ellipse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FF6600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 algn="ctr" defTabSz="914309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  <a:ea typeface="SimSun" panose="02010600030101010101" pitchFamily="2" charset="-122"/>
                </a:endParaRPr>
              </a:p>
            </p:txBody>
          </p:sp>
          <p:sp>
            <p:nvSpPr>
              <p:cNvPr id="94" name="Ovale 769">
                <a:extLst>
                  <a:ext uri="{FF2B5EF4-FFF2-40B4-BE49-F238E27FC236}">
                    <a16:creationId xmlns:a16="http://schemas.microsoft.com/office/drawing/2014/main" id="{56C95598-DBC4-4078-AD9A-D18E7B7C92A9}"/>
                  </a:ext>
                </a:extLst>
              </p:cNvPr>
              <p:cNvSpPr/>
              <p:nvPr/>
            </p:nvSpPr>
            <p:spPr bwMode="auto">
              <a:xfrm rot="21434923">
                <a:off x="936856" y="2625148"/>
                <a:ext cx="48181" cy="121719"/>
              </a:xfrm>
              <a:prstGeom prst="ellipse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FF6600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 algn="ctr" defTabSz="914309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  <a:ea typeface="SimSun" panose="02010600030101010101" pitchFamily="2" charset="-122"/>
                </a:endParaRPr>
              </a:p>
            </p:txBody>
          </p:sp>
          <p:sp>
            <p:nvSpPr>
              <p:cNvPr id="95" name="Ovale 770">
                <a:extLst>
                  <a:ext uri="{FF2B5EF4-FFF2-40B4-BE49-F238E27FC236}">
                    <a16:creationId xmlns:a16="http://schemas.microsoft.com/office/drawing/2014/main" id="{4A68BFA2-7951-4AED-8763-F895312F2ACA}"/>
                  </a:ext>
                </a:extLst>
              </p:cNvPr>
              <p:cNvSpPr/>
              <p:nvPr/>
            </p:nvSpPr>
            <p:spPr bwMode="auto">
              <a:xfrm rot="21434923">
                <a:off x="1050967" y="2569361"/>
                <a:ext cx="48179" cy="121719"/>
              </a:xfrm>
              <a:prstGeom prst="ellipse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FF6600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 algn="ctr" defTabSz="914309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  <a:ea typeface="SimSun" panose="02010600030101010101" pitchFamily="2" charset="-122"/>
                </a:endParaRPr>
              </a:p>
            </p:txBody>
          </p:sp>
          <p:sp>
            <p:nvSpPr>
              <p:cNvPr id="96" name="Ovale 771">
                <a:extLst>
                  <a:ext uri="{FF2B5EF4-FFF2-40B4-BE49-F238E27FC236}">
                    <a16:creationId xmlns:a16="http://schemas.microsoft.com/office/drawing/2014/main" id="{823E48B1-79F5-470B-8D93-F707063FC548}"/>
                  </a:ext>
                </a:extLst>
              </p:cNvPr>
              <p:cNvSpPr/>
              <p:nvPr/>
            </p:nvSpPr>
            <p:spPr bwMode="auto">
              <a:xfrm>
                <a:off x="906426" y="2475537"/>
                <a:ext cx="466585" cy="451373"/>
              </a:xfrm>
              <a:prstGeom prst="ellipse">
                <a:avLst/>
              </a:prstGeom>
              <a:solidFill>
                <a:srgbClr val="FFCCCC"/>
              </a:solidFill>
              <a:ln w="3175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 algn="ctr" defTabSz="914309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  <a:ea typeface="SimSun" panose="02010600030101010101" pitchFamily="2" charset="-122"/>
                </a:endParaRPr>
              </a:p>
            </p:txBody>
          </p:sp>
          <p:sp>
            <p:nvSpPr>
              <p:cNvPr id="97" name="Ovale 772">
                <a:extLst>
                  <a:ext uri="{FF2B5EF4-FFF2-40B4-BE49-F238E27FC236}">
                    <a16:creationId xmlns:a16="http://schemas.microsoft.com/office/drawing/2014/main" id="{E999F0D8-608C-463C-8ACD-C7BCFF17D3E6}"/>
                  </a:ext>
                </a:extLst>
              </p:cNvPr>
              <p:cNvSpPr/>
              <p:nvPr/>
            </p:nvSpPr>
            <p:spPr bwMode="auto">
              <a:xfrm>
                <a:off x="906426" y="2485680"/>
                <a:ext cx="436156" cy="446301"/>
              </a:xfrm>
              <a:prstGeom prst="ellipse">
                <a:avLst/>
              </a:prstGeom>
              <a:solidFill>
                <a:srgbClr val="FFFF66"/>
              </a:solidFill>
              <a:ln w="3175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 algn="ctr" defTabSz="914309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  <a:ea typeface="SimSun" panose="02010600030101010101" pitchFamily="2" charset="-122"/>
                </a:endParaRPr>
              </a:p>
            </p:txBody>
          </p:sp>
          <p:sp>
            <p:nvSpPr>
              <p:cNvPr id="98" name="Ovale 773">
                <a:extLst>
                  <a:ext uri="{FF2B5EF4-FFF2-40B4-BE49-F238E27FC236}">
                    <a16:creationId xmlns:a16="http://schemas.microsoft.com/office/drawing/2014/main" id="{EFD7DD5E-7E01-44D3-9123-5B0A54A7A85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4923">
                <a:off x="1327367" y="2650506"/>
                <a:ext cx="50716" cy="98897"/>
              </a:xfrm>
              <a:prstGeom prst="ellipse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3175" cap="flat" cmpd="sng" algn="ctr">
                <a:solidFill>
                  <a:srgbClr val="8064A2">
                    <a:lumMod val="60000"/>
                    <a:lumOff val="4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 algn="ctr" defTabSz="914309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7A6275B1-FF55-466E-B7F4-5717C75A1759}"/>
                </a:ext>
              </a:extLst>
            </p:cNvPr>
            <p:cNvSpPr txBox="1"/>
            <p:nvPr/>
          </p:nvSpPr>
          <p:spPr bwMode="auto">
            <a:xfrm>
              <a:off x="9094562" y="5479705"/>
              <a:ext cx="1739046" cy="35272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none">
              <a:spAutoFit/>
            </a:bodyPr>
            <a:lstStyle/>
            <a:p>
              <a:pPr defTabSz="914309">
                <a:defRPr/>
              </a:pPr>
              <a:r>
                <a:rPr lang="it-IT" b="1" kern="0" dirty="0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  <a:cs typeface="Arial" panose="020B0604020202020204" pitchFamily="34" charset="0"/>
                </a:rPr>
                <a:t>Mature </a:t>
              </a:r>
              <a:r>
                <a:rPr lang="it-IT" b="1" kern="0" dirty="0" err="1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  <a:cs typeface="Arial" panose="020B0604020202020204" pitchFamily="34" charset="0"/>
                </a:rPr>
                <a:t>adipocyte</a:t>
              </a:r>
              <a:endParaRPr lang="it-IT" b="1" kern="0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E953BAD4-F3BA-452D-A6D5-694EB325C0B3}"/>
                </a:ext>
              </a:extLst>
            </p:cNvPr>
            <p:cNvSpPr txBox="1"/>
            <p:nvPr/>
          </p:nvSpPr>
          <p:spPr bwMode="auto">
            <a:xfrm>
              <a:off x="2588700" y="5494896"/>
              <a:ext cx="1708154" cy="35272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none">
              <a:spAutoFit/>
            </a:bodyPr>
            <a:lstStyle/>
            <a:p>
              <a:pPr defTabSz="914309">
                <a:defRPr/>
              </a:pPr>
              <a:r>
                <a:rPr lang="it-IT" b="1" kern="0" dirty="0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  <a:cs typeface="Arial" panose="020B0604020202020204" pitchFamily="34" charset="0"/>
                </a:rPr>
                <a:t>Adipose </a:t>
              </a:r>
              <a:r>
                <a:rPr lang="it-IT" b="1" kern="0" dirty="0" err="1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  <a:cs typeface="Arial" panose="020B0604020202020204" pitchFamily="34" charset="0"/>
                </a:rPr>
                <a:t>stem</a:t>
              </a:r>
              <a:r>
                <a:rPr lang="it-IT" b="1" kern="0" dirty="0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it-IT" b="1" kern="0" dirty="0" err="1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  <a:cs typeface="Arial" panose="020B0604020202020204" pitchFamily="34" charset="0"/>
                </a:rPr>
                <a:t>cell</a:t>
              </a:r>
              <a:endParaRPr lang="it-IT" b="1" kern="0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555C1755-0F01-4004-B34E-9A655F9A3687}"/>
                </a:ext>
              </a:extLst>
            </p:cNvPr>
            <p:cNvSpPr txBox="1"/>
            <p:nvPr/>
          </p:nvSpPr>
          <p:spPr bwMode="auto">
            <a:xfrm>
              <a:off x="7122573" y="5488951"/>
              <a:ext cx="932924" cy="35272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none">
              <a:spAutoFit/>
            </a:bodyPr>
            <a:lstStyle/>
            <a:p>
              <a:pPr defTabSz="914309">
                <a:defRPr/>
              </a:pPr>
              <a:r>
                <a:rPr lang="it-IT" b="1" kern="0" dirty="0" err="1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  <a:cs typeface="Arial" panose="020B0604020202020204" pitchFamily="34" charset="0"/>
                </a:rPr>
                <a:t>Capillary</a:t>
              </a:r>
              <a:endParaRPr lang="it-IT" b="1" kern="0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E0681117-4CBF-40BB-8585-222166E01F28}"/>
                </a:ext>
              </a:extLst>
            </p:cNvPr>
            <p:cNvSpPr txBox="1"/>
            <p:nvPr/>
          </p:nvSpPr>
          <p:spPr bwMode="auto">
            <a:xfrm>
              <a:off x="5185083" y="5498507"/>
              <a:ext cx="629893" cy="35272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none">
              <a:spAutoFit/>
            </a:bodyPr>
            <a:lstStyle/>
            <a:p>
              <a:pPr defTabSz="914309">
                <a:defRPr/>
              </a:pPr>
              <a:r>
                <a:rPr lang="it-IT" b="1" kern="0" dirty="0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  <a:cs typeface="Arial" panose="020B0604020202020204" pitchFamily="34" charset="0"/>
                </a:rPr>
                <a:t>CD34</a:t>
              </a:r>
            </a:p>
          </p:txBody>
        </p: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CD9E1A74-DBF9-4FB8-92FC-08F7D7A4EF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 bwMode="auto">
            <a:xfrm>
              <a:off x="1997386" y="5273718"/>
              <a:ext cx="617919" cy="53127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  <a:extLst/>
          </p:spPr>
        </p:pic>
        <p:grpSp>
          <p:nvGrpSpPr>
            <p:cNvPr id="55326" name="Gruppo 78">
              <a:extLst>
                <a:ext uri="{FF2B5EF4-FFF2-40B4-BE49-F238E27FC236}">
                  <a16:creationId xmlns:a16="http://schemas.microsoft.com/office/drawing/2014/main" id="{7C8E2D93-A0BC-40BF-BC7E-E489D5A7291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2225" y="5395913"/>
              <a:ext cx="96838" cy="225425"/>
              <a:chOff x="5416665" y="2485104"/>
              <a:chExt cx="1173381" cy="2968776"/>
            </a:xfrm>
          </p:grpSpPr>
          <p:sp>
            <p:nvSpPr>
              <p:cNvPr id="39" name="Figura a mano libera 38">
                <a:extLst>
                  <a:ext uri="{FF2B5EF4-FFF2-40B4-BE49-F238E27FC236}">
                    <a16:creationId xmlns:a16="http://schemas.microsoft.com/office/drawing/2014/main" id="{85F07F1F-C57E-46D0-AD94-873C7CF8D7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97330" y="2485104"/>
                <a:ext cx="442996" cy="2968776"/>
              </a:xfrm>
              <a:custGeom>
                <a:avLst/>
                <a:gdLst>
                  <a:gd name="connsiteX0" fmla="*/ 0 w 359923"/>
                  <a:gd name="connsiteY0" fmla="*/ 0 h 3628417"/>
                  <a:gd name="connsiteX1" fmla="*/ 262647 w 359923"/>
                  <a:gd name="connsiteY1" fmla="*/ 223736 h 3628417"/>
                  <a:gd name="connsiteX2" fmla="*/ 262647 w 359923"/>
                  <a:gd name="connsiteY2" fmla="*/ 223736 h 3628417"/>
                  <a:gd name="connsiteX3" fmla="*/ 29183 w 359923"/>
                  <a:gd name="connsiteY3" fmla="*/ 680936 h 3628417"/>
                  <a:gd name="connsiteX4" fmla="*/ 282102 w 359923"/>
                  <a:gd name="connsiteY4" fmla="*/ 1070042 h 3628417"/>
                  <a:gd name="connsiteX5" fmla="*/ 29183 w 359923"/>
                  <a:gd name="connsiteY5" fmla="*/ 1536970 h 3628417"/>
                  <a:gd name="connsiteX6" fmla="*/ 272375 w 359923"/>
                  <a:gd name="connsiteY6" fmla="*/ 2003898 h 3628417"/>
                  <a:gd name="connsiteX7" fmla="*/ 19456 w 359923"/>
                  <a:gd name="connsiteY7" fmla="*/ 2373549 h 3628417"/>
                  <a:gd name="connsiteX8" fmla="*/ 340468 w 359923"/>
                  <a:gd name="connsiteY8" fmla="*/ 2772383 h 3628417"/>
                  <a:gd name="connsiteX9" fmla="*/ 136187 w 359923"/>
                  <a:gd name="connsiteY9" fmla="*/ 3035030 h 3628417"/>
                  <a:gd name="connsiteX10" fmla="*/ 126460 w 359923"/>
                  <a:gd name="connsiteY10" fmla="*/ 3424136 h 3628417"/>
                  <a:gd name="connsiteX11" fmla="*/ 97277 w 359923"/>
                  <a:gd name="connsiteY11" fmla="*/ 3511685 h 3628417"/>
                  <a:gd name="connsiteX12" fmla="*/ 97277 w 359923"/>
                  <a:gd name="connsiteY12" fmla="*/ 3511685 h 3628417"/>
                  <a:gd name="connsiteX13" fmla="*/ 155643 w 359923"/>
                  <a:gd name="connsiteY13" fmla="*/ 3560323 h 3628417"/>
                  <a:gd name="connsiteX14" fmla="*/ 97277 w 359923"/>
                  <a:gd name="connsiteY14" fmla="*/ 3570051 h 3628417"/>
                  <a:gd name="connsiteX15" fmla="*/ 116732 w 359923"/>
                  <a:gd name="connsiteY15" fmla="*/ 3628417 h 3628417"/>
                  <a:gd name="connsiteX0" fmla="*/ 0 w 359923"/>
                  <a:gd name="connsiteY0" fmla="*/ 0 h 3628417"/>
                  <a:gd name="connsiteX1" fmla="*/ 262647 w 359923"/>
                  <a:gd name="connsiteY1" fmla="*/ 223736 h 3628417"/>
                  <a:gd name="connsiteX2" fmla="*/ 262647 w 359923"/>
                  <a:gd name="connsiteY2" fmla="*/ 223736 h 3628417"/>
                  <a:gd name="connsiteX3" fmla="*/ 29183 w 359923"/>
                  <a:gd name="connsiteY3" fmla="*/ 680936 h 3628417"/>
                  <a:gd name="connsiteX4" fmla="*/ 282102 w 359923"/>
                  <a:gd name="connsiteY4" fmla="*/ 1070042 h 3628417"/>
                  <a:gd name="connsiteX5" fmla="*/ 29183 w 359923"/>
                  <a:gd name="connsiteY5" fmla="*/ 1536970 h 3628417"/>
                  <a:gd name="connsiteX6" fmla="*/ 272375 w 359923"/>
                  <a:gd name="connsiteY6" fmla="*/ 2003898 h 3628417"/>
                  <a:gd name="connsiteX7" fmla="*/ 19456 w 359923"/>
                  <a:gd name="connsiteY7" fmla="*/ 2373549 h 3628417"/>
                  <a:gd name="connsiteX8" fmla="*/ 340468 w 359923"/>
                  <a:gd name="connsiteY8" fmla="*/ 2772383 h 3628417"/>
                  <a:gd name="connsiteX9" fmla="*/ 136187 w 359923"/>
                  <a:gd name="connsiteY9" fmla="*/ 3035030 h 3628417"/>
                  <a:gd name="connsiteX10" fmla="*/ 126460 w 359923"/>
                  <a:gd name="connsiteY10" fmla="*/ 3424136 h 3628417"/>
                  <a:gd name="connsiteX11" fmla="*/ 97277 w 359923"/>
                  <a:gd name="connsiteY11" fmla="*/ 3511685 h 3628417"/>
                  <a:gd name="connsiteX12" fmla="*/ 97277 w 359923"/>
                  <a:gd name="connsiteY12" fmla="*/ 3511685 h 3628417"/>
                  <a:gd name="connsiteX13" fmla="*/ 155643 w 359923"/>
                  <a:gd name="connsiteY13" fmla="*/ 3560323 h 3628417"/>
                  <a:gd name="connsiteX14" fmla="*/ 97277 w 359923"/>
                  <a:gd name="connsiteY14" fmla="*/ 3570051 h 3628417"/>
                  <a:gd name="connsiteX15" fmla="*/ 116732 w 359923"/>
                  <a:gd name="connsiteY15" fmla="*/ 3628417 h 3628417"/>
                  <a:gd name="connsiteX0" fmla="*/ 0 w 359923"/>
                  <a:gd name="connsiteY0" fmla="*/ 0 h 3628417"/>
                  <a:gd name="connsiteX1" fmla="*/ 262647 w 359923"/>
                  <a:gd name="connsiteY1" fmla="*/ 223736 h 3628417"/>
                  <a:gd name="connsiteX2" fmla="*/ 262647 w 359923"/>
                  <a:gd name="connsiteY2" fmla="*/ 223736 h 3628417"/>
                  <a:gd name="connsiteX3" fmla="*/ 29183 w 359923"/>
                  <a:gd name="connsiteY3" fmla="*/ 680936 h 3628417"/>
                  <a:gd name="connsiteX4" fmla="*/ 282102 w 359923"/>
                  <a:gd name="connsiteY4" fmla="*/ 1070042 h 3628417"/>
                  <a:gd name="connsiteX5" fmla="*/ 29183 w 359923"/>
                  <a:gd name="connsiteY5" fmla="*/ 1536970 h 3628417"/>
                  <a:gd name="connsiteX6" fmla="*/ 272375 w 359923"/>
                  <a:gd name="connsiteY6" fmla="*/ 2003898 h 3628417"/>
                  <a:gd name="connsiteX7" fmla="*/ 19456 w 359923"/>
                  <a:gd name="connsiteY7" fmla="*/ 2373549 h 3628417"/>
                  <a:gd name="connsiteX8" fmla="*/ 340468 w 359923"/>
                  <a:gd name="connsiteY8" fmla="*/ 2772383 h 3628417"/>
                  <a:gd name="connsiteX9" fmla="*/ 136187 w 359923"/>
                  <a:gd name="connsiteY9" fmla="*/ 3035030 h 3628417"/>
                  <a:gd name="connsiteX10" fmla="*/ 126460 w 359923"/>
                  <a:gd name="connsiteY10" fmla="*/ 3424136 h 3628417"/>
                  <a:gd name="connsiteX11" fmla="*/ 97277 w 359923"/>
                  <a:gd name="connsiteY11" fmla="*/ 3511685 h 3628417"/>
                  <a:gd name="connsiteX12" fmla="*/ 97277 w 359923"/>
                  <a:gd name="connsiteY12" fmla="*/ 3511685 h 3628417"/>
                  <a:gd name="connsiteX13" fmla="*/ 155643 w 359923"/>
                  <a:gd name="connsiteY13" fmla="*/ 3560323 h 3628417"/>
                  <a:gd name="connsiteX14" fmla="*/ 97277 w 359923"/>
                  <a:gd name="connsiteY14" fmla="*/ 3570051 h 3628417"/>
                  <a:gd name="connsiteX15" fmla="*/ 116732 w 359923"/>
                  <a:gd name="connsiteY15" fmla="*/ 3628417 h 3628417"/>
                  <a:gd name="connsiteX0" fmla="*/ 0 w 359923"/>
                  <a:gd name="connsiteY0" fmla="*/ 0 h 3628417"/>
                  <a:gd name="connsiteX1" fmla="*/ 262647 w 359923"/>
                  <a:gd name="connsiteY1" fmla="*/ 223736 h 3628417"/>
                  <a:gd name="connsiteX2" fmla="*/ 262647 w 359923"/>
                  <a:gd name="connsiteY2" fmla="*/ 223736 h 3628417"/>
                  <a:gd name="connsiteX3" fmla="*/ 29183 w 359923"/>
                  <a:gd name="connsiteY3" fmla="*/ 680936 h 3628417"/>
                  <a:gd name="connsiteX4" fmla="*/ 282102 w 359923"/>
                  <a:gd name="connsiteY4" fmla="*/ 1070042 h 3628417"/>
                  <a:gd name="connsiteX5" fmla="*/ 29183 w 359923"/>
                  <a:gd name="connsiteY5" fmla="*/ 1536970 h 3628417"/>
                  <a:gd name="connsiteX6" fmla="*/ 272375 w 359923"/>
                  <a:gd name="connsiteY6" fmla="*/ 2003898 h 3628417"/>
                  <a:gd name="connsiteX7" fmla="*/ 19456 w 359923"/>
                  <a:gd name="connsiteY7" fmla="*/ 2373549 h 3628417"/>
                  <a:gd name="connsiteX8" fmla="*/ 340468 w 359923"/>
                  <a:gd name="connsiteY8" fmla="*/ 2772383 h 3628417"/>
                  <a:gd name="connsiteX9" fmla="*/ 136187 w 359923"/>
                  <a:gd name="connsiteY9" fmla="*/ 3035030 h 3628417"/>
                  <a:gd name="connsiteX10" fmla="*/ 126460 w 359923"/>
                  <a:gd name="connsiteY10" fmla="*/ 3424136 h 3628417"/>
                  <a:gd name="connsiteX11" fmla="*/ 97277 w 359923"/>
                  <a:gd name="connsiteY11" fmla="*/ 3511685 h 3628417"/>
                  <a:gd name="connsiteX12" fmla="*/ 97277 w 359923"/>
                  <a:gd name="connsiteY12" fmla="*/ 3511685 h 3628417"/>
                  <a:gd name="connsiteX13" fmla="*/ 155643 w 359923"/>
                  <a:gd name="connsiteY13" fmla="*/ 3560323 h 3628417"/>
                  <a:gd name="connsiteX14" fmla="*/ 97277 w 359923"/>
                  <a:gd name="connsiteY14" fmla="*/ 3570051 h 3628417"/>
                  <a:gd name="connsiteX15" fmla="*/ 116732 w 359923"/>
                  <a:gd name="connsiteY15" fmla="*/ 3628417 h 3628417"/>
                  <a:gd name="connsiteX0" fmla="*/ 0 w 359923"/>
                  <a:gd name="connsiteY0" fmla="*/ 0 h 3628417"/>
                  <a:gd name="connsiteX1" fmla="*/ 151187 w 359923"/>
                  <a:gd name="connsiteY1" fmla="*/ 50787 h 3628417"/>
                  <a:gd name="connsiteX2" fmla="*/ 262647 w 359923"/>
                  <a:gd name="connsiteY2" fmla="*/ 223736 h 3628417"/>
                  <a:gd name="connsiteX3" fmla="*/ 262647 w 359923"/>
                  <a:gd name="connsiteY3" fmla="*/ 223736 h 3628417"/>
                  <a:gd name="connsiteX4" fmla="*/ 29183 w 359923"/>
                  <a:gd name="connsiteY4" fmla="*/ 680936 h 3628417"/>
                  <a:gd name="connsiteX5" fmla="*/ 282102 w 359923"/>
                  <a:gd name="connsiteY5" fmla="*/ 1070042 h 3628417"/>
                  <a:gd name="connsiteX6" fmla="*/ 29183 w 359923"/>
                  <a:gd name="connsiteY6" fmla="*/ 1536970 h 3628417"/>
                  <a:gd name="connsiteX7" fmla="*/ 272375 w 359923"/>
                  <a:gd name="connsiteY7" fmla="*/ 2003898 h 3628417"/>
                  <a:gd name="connsiteX8" fmla="*/ 19456 w 359923"/>
                  <a:gd name="connsiteY8" fmla="*/ 2373549 h 3628417"/>
                  <a:gd name="connsiteX9" fmla="*/ 340468 w 359923"/>
                  <a:gd name="connsiteY9" fmla="*/ 2772383 h 3628417"/>
                  <a:gd name="connsiteX10" fmla="*/ 136187 w 359923"/>
                  <a:gd name="connsiteY10" fmla="*/ 3035030 h 3628417"/>
                  <a:gd name="connsiteX11" fmla="*/ 126460 w 359923"/>
                  <a:gd name="connsiteY11" fmla="*/ 3424136 h 3628417"/>
                  <a:gd name="connsiteX12" fmla="*/ 97277 w 359923"/>
                  <a:gd name="connsiteY12" fmla="*/ 3511685 h 3628417"/>
                  <a:gd name="connsiteX13" fmla="*/ 97277 w 359923"/>
                  <a:gd name="connsiteY13" fmla="*/ 3511685 h 3628417"/>
                  <a:gd name="connsiteX14" fmla="*/ 155643 w 359923"/>
                  <a:gd name="connsiteY14" fmla="*/ 3560323 h 3628417"/>
                  <a:gd name="connsiteX15" fmla="*/ 97277 w 359923"/>
                  <a:gd name="connsiteY15" fmla="*/ 3570051 h 3628417"/>
                  <a:gd name="connsiteX16" fmla="*/ 116732 w 359923"/>
                  <a:gd name="connsiteY16" fmla="*/ 3628417 h 3628417"/>
                  <a:gd name="connsiteX0" fmla="*/ 0 w 359923"/>
                  <a:gd name="connsiteY0" fmla="*/ 0 h 4007299"/>
                  <a:gd name="connsiteX1" fmla="*/ 151187 w 359923"/>
                  <a:gd name="connsiteY1" fmla="*/ 50787 h 4007299"/>
                  <a:gd name="connsiteX2" fmla="*/ 262647 w 359923"/>
                  <a:gd name="connsiteY2" fmla="*/ 223736 h 4007299"/>
                  <a:gd name="connsiteX3" fmla="*/ 262647 w 359923"/>
                  <a:gd name="connsiteY3" fmla="*/ 223736 h 4007299"/>
                  <a:gd name="connsiteX4" fmla="*/ 29183 w 359923"/>
                  <a:gd name="connsiteY4" fmla="*/ 680936 h 4007299"/>
                  <a:gd name="connsiteX5" fmla="*/ 282102 w 359923"/>
                  <a:gd name="connsiteY5" fmla="*/ 1070042 h 4007299"/>
                  <a:gd name="connsiteX6" fmla="*/ 29183 w 359923"/>
                  <a:gd name="connsiteY6" fmla="*/ 1536970 h 4007299"/>
                  <a:gd name="connsiteX7" fmla="*/ 272375 w 359923"/>
                  <a:gd name="connsiteY7" fmla="*/ 2003898 h 4007299"/>
                  <a:gd name="connsiteX8" fmla="*/ 19456 w 359923"/>
                  <a:gd name="connsiteY8" fmla="*/ 2373549 h 4007299"/>
                  <a:gd name="connsiteX9" fmla="*/ 340468 w 359923"/>
                  <a:gd name="connsiteY9" fmla="*/ 2772383 h 4007299"/>
                  <a:gd name="connsiteX10" fmla="*/ 136187 w 359923"/>
                  <a:gd name="connsiteY10" fmla="*/ 3035030 h 4007299"/>
                  <a:gd name="connsiteX11" fmla="*/ 151187 w 359923"/>
                  <a:gd name="connsiteY11" fmla="*/ 3927856 h 4007299"/>
                  <a:gd name="connsiteX12" fmla="*/ 97277 w 359923"/>
                  <a:gd name="connsiteY12" fmla="*/ 3511685 h 4007299"/>
                  <a:gd name="connsiteX13" fmla="*/ 97277 w 359923"/>
                  <a:gd name="connsiteY13" fmla="*/ 3511685 h 4007299"/>
                  <a:gd name="connsiteX14" fmla="*/ 155643 w 359923"/>
                  <a:gd name="connsiteY14" fmla="*/ 3560323 h 4007299"/>
                  <a:gd name="connsiteX15" fmla="*/ 97277 w 359923"/>
                  <a:gd name="connsiteY15" fmla="*/ 3570051 h 4007299"/>
                  <a:gd name="connsiteX16" fmla="*/ 116732 w 359923"/>
                  <a:gd name="connsiteY16" fmla="*/ 3628417 h 4007299"/>
                  <a:gd name="connsiteX0" fmla="*/ 0 w 359923"/>
                  <a:gd name="connsiteY0" fmla="*/ 0 h 4007299"/>
                  <a:gd name="connsiteX1" fmla="*/ 151187 w 359923"/>
                  <a:gd name="connsiteY1" fmla="*/ 50787 h 4007299"/>
                  <a:gd name="connsiteX2" fmla="*/ 262647 w 359923"/>
                  <a:gd name="connsiteY2" fmla="*/ 223736 h 4007299"/>
                  <a:gd name="connsiteX3" fmla="*/ 262647 w 359923"/>
                  <a:gd name="connsiteY3" fmla="*/ 223736 h 4007299"/>
                  <a:gd name="connsiteX4" fmla="*/ 29183 w 359923"/>
                  <a:gd name="connsiteY4" fmla="*/ 680936 h 4007299"/>
                  <a:gd name="connsiteX5" fmla="*/ 282102 w 359923"/>
                  <a:gd name="connsiteY5" fmla="*/ 1070042 h 4007299"/>
                  <a:gd name="connsiteX6" fmla="*/ 29183 w 359923"/>
                  <a:gd name="connsiteY6" fmla="*/ 1536970 h 4007299"/>
                  <a:gd name="connsiteX7" fmla="*/ 272375 w 359923"/>
                  <a:gd name="connsiteY7" fmla="*/ 2003898 h 4007299"/>
                  <a:gd name="connsiteX8" fmla="*/ 19456 w 359923"/>
                  <a:gd name="connsiteY8" fmla="*/ 2373549 h 4007299"/>
                  <a:gd name="connsiteX9" fmla="*/ 340468 w 359923"/>
                  <a:gd name="connsiteY9" fmla="*/ 2772383 h 4007299"/>
                  <a:gd name="connsiteX10" fmla="*/ 136187 w 359923"/>
                  <a:gd name="connsiteY10" fmla="*/ 3035030 h 4007299"/>
                  <a:gd name="connsiteX11" fmla="*/ 151187 w 359923"/>
                  <a:gd name="connsiteY11" fmla="*/ 3927856 h 4007299"/>
                  <a:gd name="connsiteX12" fmla="*/ 97277 w 359923"/>
                  <a:gd name="connsiteY12" fmla="*/ 3511685 h 4007299"/>
                  <a:gd name="connsiteX13" fmla="*/ 97277 w 359923"/>
                  <a:gd name="connsiteY13" fmla="*/ 3511685 h 4007299"/>
                  <a:gd name="connsiteX14" fmla="*/ 155643 w 359923"/>
                  <a:gd name="connsiteY14" fmla="*/ 3560323 h 4007299"/>
                  <a:gd name="connsiteX15" fmla="*/ 116732 w 359923"/>
                  <a:gd name="connsiteY15" fmla="*/ 3628417 h 4007299"/>
                  <a:gd name="connsiteX0" fmla="*/ 0 w 359923"/>
                  <a:gd name="connsiteY0" fmla="*/ 0 h 4007299"/>
                  <a:gd name="connsiteX1" fmla="*/ 151187 w 359923"/>
                  <a:gd name="connsiteY1" fmla="*/ 50787 h 4007299"/>
                  <a:gd name="connsiteX2" fmla="*/ 262647 w 359923"/>
                  <a:gd name="connsiteY2" fmla="*/ 223736 h 4007299"/>
                  <a:gd name="connsiteX3" fmla="*/ 262647 w 359923"/>
                  <a:gd name="connsiteY3" fmla="*/ 223736 h 4007299"/>
                  <a:gd name="connsiteX4" fmla="*/ 29183 w 359923"/>
                  <a:gd name="connsiteY4" fmla="*/ 680936 h 4007299"/>
                  <a:gd name="connsiteX5" fmla="*/ 282102 w 359923"/>
                  <a:gd name="connsiteY5" fmla="*/ 1070042 h 4007299"/>
                  <a:gd name="connsiteX6" fmla="*/ 29183 w 359923"/>
                  <a:gd name="connsiteY6" fmla="*/ 1536970 h 4007299"/>
                  <a:gd name="connsiteX7" fmla="*/ 272375 w 359923"/>
                  <a:gd name="connsiteY7" fmla="*/ 2003898 h 4007299"/>
                  <a:gd name="connsiteX8" fmla="*/ 19456 w 359923"/>
                  <a:gd name="connsiteY8" fmla="*/ 2373549 h 4007299"/>
                  <a:gd name="connsiteX9" fmla="*/ 340468 w 359923"/>
                  <a:gd name="connsiteY9" fmla="*/ 2772383 h 4007299"/>
                  <a:gd name="connsiteX10" fmla="*/ 136187 w 359923"/>
                  <a:gd name="connsiteY10" fmla="*/ 3035030 h 4007299"/>
                  <a:gd name="connsiteX11" fmla="*/ 151187 w 359923"/>
                  <a:gd name="connsiteY11" fmla="*/ 3927856 h 4007299"/>
                  <a:gd name="connsiteX12" fmla="*/ 97277 w 359923"/>
                  <a:gd name="connsiteY12" fmla="*/ 3511685 h 4007299"/>
                  <a:gd name="connsiteX13" fmla="*/ 155643 w 359923"/>
                  <a:gd name="connsiteY13" fmla="*/ 3560323 h 4007299"/>
                  <a:gd name="connsiteX14" fmla="*/ 116732 w 359923"/>
                  <a:gd name="connsiteY14" fmla="*/ 3628417 h 4007299"/>
                  <a:gd name="connsiteX0" fmla="*/ 0 w 359923"/>
                  <a:gd name="connsiteY0" fmla="*/ 0 h 4015405"/>
                  <a:gd name="connsiteX1" fmla="*/ 151187 w 359923"/>
                  <a:gd name="connsiteY1" fmla="*/ 50787 h 4015405"/>
                  <a:gd name="connsiteX2" fmla="*/ 262647 w 359923"/>
                  <a:gd name="connsiteY2" fmla="*/ 223736 h 4015405"/>
                  <a:gd name="connsiteX3" fmla="*/ 262647 w 359923"/>
                  <a:gd name="connsiteY3" fmla="*/ 223736 h 4015405"/>
                  <a:gd name="connsiteX4" fmla="*/ 29183 w 359923"/>
                  <a:gd name="connsiteY4" fmla="*/ 680936 h 4015405"/>
                  <a:gd name="connsiteX5" fmla="*/ 282102 w 359923"/>
                  <a:gd name="connsiteY5" fmla="*/ 1070042 h 4015405"/>
                  <a:gd name="connsiteX6" fmla="*/ 29183 w 359923"/>
                  <a:gd name="connsiteY6" fmla="*/ 1536970 h 4015405"/>
                  <a:gd name="connsiteX7" fmla="*/ 272375 w 359923"/>
                  <a:gd name="connsiteY7" fmla="*/ 2003898 h 4015405"/>
                  <a:gd name="connsiteX8" fmla="*/ 19456 w 359923"/>
                  <a:gd name="connsiteY8" fmla="*/ 2373549 h 4015405"/>
                  <a:gd name="connsiteX9" fmla="*/ 340468 w 359923"/>
                  <a:gd name="connsiteY9" fmla="*/ 2772383 h 4015405"/>
                  <a:gd name="connsiteX10" fmla="*/ 136187 w 359923"/>
                  <a:gd name="connsiteY10" fmla="*/ 3035030 h 4015405"/>
                  <a:gd name="connsiteX11" fmla="*/ 151187 w 359923"/>
                  <a:gd name="connsiteY11" fmla="*/ 3927856 h 4015405"/>
                  <a:gd name="connsiteX12" fmla="*/ 155643 w 359923"/>
                  <a:gd name="connsiteY12" fmla="*/ 3560323 h 4015405"/>
                  <a:gd name="connsiteX13" fmla="*/ 116732 w 359923"/>
                  <a:gd name="connsiteY13" fmla="*/ 3628417 h 4015405"/>
                  <a:gd name="connsiteX0" fmla="*/ 0 w 359923"/>
                  <a:gd name="connsiteY0" fmla="*/ 0 h 4015405"/>
                  <a:gd name="connsiteX1" fmla="*/ 151187 w 359923"/>
                  <a:gd name="connsiteY1" fmla="*/ 50787 h 4015405"/>
                  <a:gd name="connsiteX2" fmla="*/ 262647 w 359923"/>
                  <a:gd name="connsiteY2" fmla="*/ 223736 h 4015405"/>
                  <a:gd name="connsiteX3" fmla="*/ 262647 w 359923"/>
                  <a:gd name="connsiteY3" fmla="*/ 223736 h 4015405"/>
                  <a:gd name="connsiteX4" fmla="*/ 29183 w 359923"/>
                  <a:gd name="connsiteY4" fmla="*/ 680936 h 4015405"/>
                  <a:gd name="connsiteX5" fmla="*/ 282102 w 359923"/>
                  <a:gd name="connsiteY5" fmla="*/ 1070042 h 4015405"/>
                  <a:gd name="connsiteX6" fmla="*/ 29183 w 359923"/>
                  <a:gd name="connsiteY6" fmla="*/ 1536970 h 4015405"/>
                  <a:gd name="connsiteX7" fmla="*/ 272375 w 359923"/>
                  <a:gd name="connsiteY7" fmla="*/ 2003898 h 4015405"/>
                  <a:gd name="connsiteX8" fmla="*/ 19456 w 359923"/>
                  <a:gd name="connsiteY8" fmla="*/ 2373549 h 4015405"/>
                  <a:gd name="connsiteX9" fmla="*/ 340468 w 359923"/>
                  <a:gd name="connsiteY9" fmla="*/ 2772383 h 4015405"/>
                  <a:gd name="connsiteX10" fmla="*/ 136187 w 359923"/>
                  <a:gd name="connsiteY10" fmla="*/ 3035030 h 4015405"/>
                  <a:gd name="connsiteX11" fmla="*/ 151187 w 359923"/>
                  <a:gd name="connsiteY11" fmla="*/ 3927856 h 4015405"/>
                  <a:gd name="connsiteX12" fmla="*/ 155643 w 359923"/>
                  <a:gd name="connsiteY12" fmla="*/ 3560323 h 4015405"/>
                  <a:gd name="connsiteX0" fmla="*/ 0 w 359923"/>
                  <a:gd name="connsiteY0" fmla="*/ 0 h 3927856"/>
                  <a:gd name="connsiteX1" fmla="*/ 151187 w 359923"/>
                  <a:gd name="connsiteY1" fmla="*/ 50787 h 3927856"/>
                  <a:gd name="connsiteX2" fmla="*/ 262647 w 359923"/>
                  <a:gd name="connsiteY2" fmla="*/ 223736 h 3927856"/>
                  <a:gd name="connsiteX3" fmla="*/ 262647 w 359923"/>
                  <a:gd name="connsiteY3" fmla="*/ 223736 h 3927856"/>
                  <a:gd name="connsiteX4" fmla="*/ 29183 w 359923"/>
                  <a:gd name="connsiteY4" fmla="*/ 680936 h 3927856"/>
                  <a:gd name="connsiteX5" fmla="*/ 282102 w 359923"/>
                  <a:gd name="connsiteY5" fmla="*/ 1070042 h 3927856"/>
                  <a:gd name="connsiteX6" fmla="*/ 29183 w 359923"/>
                  <a:gd name="connsiteY6" fmla="*/ 1536970 h 3927856"/>
                  <a:gd name="connsiteX7" fmla="*/ 272375 w 359923"/>
                  <a:gd name="connsiteY7" fmla="*/ 2003898 h 3927856"/>
                  <a:gd name="connsiteX8" fmla="*/ 19456 w 359923"/>
                  <a:gd name="connsiteY8" fmla="*/ 2373549 h 3927856"/>
                  <a:gd name="connsiteX9" fmla="*/ 340468 w 359923"/>
                  <a:gd name="connsiteY9" fmla="*/ 2772383 h 3927856"/>
                  <a:gd name="connsiteX10" fmla="*/ 136187 w 359923"/>
                  <a:gd name="connsiteY10" fmla="*/ 3035030 h 3927856"/>
                  <a:gd name="connsiteX11" fmla="*/ 151187 w 359923"/>
                  <a:gd name="connsiteY11" fmla="*/ 3927856 h 3927856"/>
                  <a:gd name="connsiteX0" fmla="*/ 0 w 359923"/>
                  <a:gd name="connsiteY0" fmla="*/ 0 h 4289040"/>
                  <a:gd name="connsiteX1" fmla="*/ 151187 w 359923"/>
                  <a:gd name="connsiteY1" fmla="*/ 50787 h 4289040"/>
                  <a:gd name="connsiteX2" fmla="*/ 262647 w 359923"/>
                  <a:gd name="connsiteY2" fmla="*/ 223736 h 4289040"/>
                  <a:gd name="connsiteX3" fmla="*/ 262647 w 359923"/>
                  <a:gd name="connsiteY3" fmla="*/ 223736 h 4289040"/>
                  <a:gd name="connsiteX4" fmla="*/ 29183 w 359923"/>
                  <a:gd name="connsiteY4" fmla="*/ 680936 h 4289040"/>
                  <a:gd name="connsiteX5" fmla="*/ 282102 w 359923"/>
                  <a:gd name="connsiteY5" fmla="*/ 1070042 h 4289040"/>
                  <a:gd name="connsiteX6" fmla="*/ 29183 w 359923"/>
                  <a:gd name="connsiteY6" fmla="*/ 1536970 h 4289040"/>
                  <a:gd name="connsiteX7" fmla="*/ 272375 w 359923"/>
                  <a:gd name="connsiteY7" fmla="*/ 2003898 h 4289040"/>
                  <a:gd name="connsiteX8" fmla="*/ 19456 w 359923"/>
                  <a:gd name="connsiteY8" fmla="*/ 2373549 h 4289040"/>
                  <a:gd name="connsiteX9" fmla="*/ 340468 w 359923"/>
                  <a:gd name="connsiteY9" fmla="*/ 2772383 h 4289040"/>
                  <a:gd name="connsiteX10" fmla="*/ 136187 w 359923"/>
                  <a:gd name="connsiteY10" fmla="*/ 3035030 h 4289040"/>
                  <a:gd name="connsiteX11" fmla="*/ 151187 w 359923"/>
                  <a:gd name="connsiteY11" fmla="*/ 4289040 h 4289040"/>
                  <a:gd name="connsiteX0" fmla="*/ 0 w 362423"/>
                  <a:gd name="connsiteY0" fmla="*/ 0 h 4289040"/>
                  <a:gd name="connsiteX1" fmla="*/ 151187 w 362423"/>
                  <a:gd name="connsiteY1" fmla="*/ 50787 h 4289040"/>
                  <a:gd name="connsiteX2" fmla="*/ 262647 w 362423"/>
                  <a:gd name="connsiteY2" fmla="*/ 223736 h 4289040"/>
                  <a:gd name="connsiteX3" fmla="*/ 262647 w 362423"/>
                  <a:gd name="connsiteY3" fmla="*/ 223736 h 4289040"/>
                  <a:gd name="connsiteX4" fmla="*/ 29183 w 362423"/>
                  <a:gd name="connsiteY4" fmla="*/ 680936 h 4289040"/>
                  <a:gd name="connsiteX5" fmla="*/ 282102 w 362423"/>
                  <a:gd name="connsiteY5" fmla="*/ 1070042 h 4289040"/>
                  <a:gd name="connsiteX6" fmla="*/ 29183 w 362423"/>
                  <a:gd name="connsiteY6" fmla="*/ 1536970 h 4289040"/>
                  <a:gd name="connsiteX7" fmla="*/ 272375 w 362423"/>
                  <a:gd name="connsiteY7" fmla="*/ 2003898 h 4289040"/>
                  <a:gd name="connsiteX8" fmla="*/ 19456 w 362423"/>
                  <a:gd name="connsiteY8" fmla="*/ 2373549 h 4289040"/>
                  <a:gd name="connsiteX9" fmla="*/ 340468 w 362423"/>
                  <a:gd name="connsiteY9" fmla="*/ 2772383 h 4289040"/>
                  <a:gd name="connsiteX10" fmla="*/ 151187 w 362423"/>
                  <a:gd name="connsiteY10" fmla="*/ 3205492 h 4289040"/>
                  <a:gd name="connsiteX11" fmla="*/ 151187 w 362423"/>
                  <a:gd name="connsiteY11" fmla="*/ 4289040 h 4289040"/>
                  <a:gd name="connsiteX0" fmla="*/ 0 w 362423"/>
                  <a:gd name="connsiteY0" fmla="*/ 0 h 4289040"/>
                  <a:gd name="connsiteX1" fmla="*/ 151187 w 362423"/>
                  <a:gd name="connsiteY1" fmla="*/ 50787 h 4289040"/>
                  <a:gd name="connsiteX2" fmla="*/ 262647 w 362423"/>
                  <a:gd name="connsiteY2" fmla="*/ 223736 h 4289040"/>
                  <a:gd name="connsiteX3" fmla="*/ 223195 w 362423"/>
                  <a:gd name="connsiteY3" fmla="*/ 316033 h 4289040"/>
                  <a:gd name="connsiteX4" fmla="*/ 29183 w 362423"/>
                  <a:gd name="connsiteY4" fmla="*/ 680936 h 4289040"/>
                  <a:gd name="connsiteX5" fmla="*/ 282102 w 362423"/>
                  <a:gd name="connsiteY5" fmla="*/ 1070042 h 4289040"/>
                  <a:gd name="connsiteX6" fmla="*/ 29183 w 362423"/>
                  <a:gd name="connsiteY6" fmla="*/ 1536970 h 4289040"/>
                  <a:gd name="connsiteX7" fmla="*/ 272375 w 362423"/>
                  <a:gd name="connsiteY7" fmla="*/ 2003898 h 4289040"/>
                  <a:gd name="connsiteX8" fmla="*/ 19456 w 362423"/>
                  <a:gd name="connsiteY8" fmla="*/ 2373549 h 4289040"/>
                  <a:gd name="connsiteX9" fmla="*/ 340468 w 362423"/>
                  <a:gd name="connsiteY9" fmla="*/ 2772383 h 4289040"/>
                  <a:gd name="connsiteX10" fmla="*/ 151187 w 362423"/>
                  <a:gd name="connsiteY10" fmla="*/ 3205492 h 4289040"/>
                  <a:gd name="connsiteX11" fmla="*/ 151187 w 362423"/>
                  <a:gd name="connsiteY11" fmla="*/ 4289040 h 4289040"/>
                  <a:gd name="connsiteX0" fmla="*/ 0 w 362423"/>
                  <a:gd name="connsiteY0" fmla="*/ 0 h 4289040"/>
                  <a:gd name="connsiteX1" fmla="*/ 151187 w 362423"/>
                  <a:gd name="connsiteY1" fmla="*/ 50787 h 4289040"/>
                  <a:gd name="connsiteX2" fmla="*/ 223195 w 362423"/>
                  <a:gd name="connsiteY2" fmla="*/ 316033 h 4289040"/>
                  <a:gd name="connsiteX3" fmla="*/ 29183 w 362423"/>
                  <a:gd name="connsiteY3" fmla="*/ 680936 h 4289040"/>
                  <a:gd name="connsiteX4" fmla="*/ 282102 w 362423"/>
                  <a:gd name="connsiteY4" fmla="*/ 1070042 h 4289040"/>
                  <a:gd name="connsiteX5" fmla="*/ 29183 w 362423"/>
                  <a:gd name="connsiteY5" fmla="*/ 1536970 h 4289040"/>
                  <a:gd name="connsiteX6" fmla="*/ 272375 w 362423"/>
                  <a:gd name="connsiteY6" fmla="*/ 2003898 h 4289040"/>
                  <a:gd name="connsiteX7" fmla="*/ 19456 w 362423"/>
                  <a:gd name="connsiteY7" fmla="*/ 2373549 h 4289040"/>
                  <a:gd name="connsiteX8" fmla="*/ 340468 w 362423"/>
                  <a:gd name="connsiteY8" fmla="*/ 2772383 h 4289040"/>
                  <a:gd name="connsiteX9" fmla="*/ 151187 w 362423"/>
                  <a:gd name="connsiteY9" fmla="*/ 3205492 h 4289040"/>
                  <a:gd name="connsiteX10" fmla="*/ 151187 w 362423"/>
                  <a:gd name="connsiteY10" fmla="*/ 4289040 h 4289040"/>
                  <a:gd name="connsiteX0" fmla="*/ 0 w 362423"/>
                  <a:gd name="connsiteY0" fmla="*/ 0 h 4289040"/>
                  <a:gd name="connsiteX1" fmla="*/ 151187 w 362423"/>
                  <a:gd name="connsiteY1" fmla="*/ 50787 h 4289040"/>
                  <a:gd name="connsiteX2" fmla="*/ 223195 w 362423"/>
                  <a:gd name="connsiteY2" fmla="*/ 316033 h 4289040"/>
                  <a:gd name="connsiteX3" fmla="*/ 29183 w 362423"/>
                  <a:gd name="connsiteY3" fmla="*/ 680936 h 4289040"/>
                  <a:gd name="connsiteX4" fmla="*/ 282102 w 362423"/>
                  <a:gd name="connsiteY4" fmla="*/ 1070042 h 4289040"/>
                  <a:gd name="connsiteX5" fmla="*/ 29183 w 362423"/>
                  <a:gd name="connsiteY5" fmla="*/ 1536970 h 4289040"/>
                  <a:gd name="connsiteX6" fmla="*/ 272375 w 362423"/>
                  <a:gd name="connsiteY6" fmla="*/ 2003898 h 4289040"/>
                  <a:gd name="connsiteX7" fmla="*/ 19456 w 362423"/>
                  <a:gd name="connsiteY7" fmla="*/ 2373549 h 4289040"/>
                  <a:gd name="connsiteX8" fmla="*/ 340468 w 362423"/>
                  <a:gd name="connsiteY8" fmla="*/ 2772383 h 4289040"/>
                  <a:gd name="connsiteX9" fmla="*/ 151187 w 362423"/>
                  <a:gd name="connsiteY9" fmla="*/ 3205492 h 4289040"/>
                  <a:gd name="connsiteX10" fmla="*/ 151187 w 362423"/>
                  <a:gd name="connsiteY10" fmla="*/ 4289040 h 4289040"/>
                  <a:gd name="connsiteX0" fmla="*/ 0 w 350422"/>
                  <a:gd name="connsiteY0" fmla="*/ 0 h 4289040"/>
                  <a:gd name="connsiteX1" fmla="*/ 151187 w 350422"/>
                  <a:gd name="connsiteY1" fmla="*/ 50787 h 4289040"/>
                  <a:gd name="connsiteX2" fmla="*/ 223195 w 350422"/>
                  <a:gd name="connsiteY2" fmla="*/ 316033 h 4289040"/>
                  <a:gd name="connsiteX3" fmla="*/ 29183 w 350422"/>
                  <a:gd name="connsiteY3" fmla="*/ 680936 h 4289040"/>
                  <a:gd name="connsiteX4" fmla="*/ 282102 w 350422"/>
                  <a:gd name="connsiteY4" fmla="*/ 1070042 h 4289040"/>
                  <a:gd name="connsiteX5" fmla="*/ 29183 w 350422"/>
                  <a:gd name="connsiteY5" fmla="*/ 1536970 h 4289040"/>
                  <a:gd name="connsiteX6" fmla="*/ 272375 w 350422"/>
                  <a:gd name="connsiteY6" fmla="*/ 2003898 h 4289040"/>
                  <a:gd name="connsiteX7" fmla="*/ 19456 w 350422"/>
                  <a:gd name="connsiteY7" fmla="*/ 2373549 h 4289040"/>
                  <a:gd name="connsiteX8" fmla="*/ 340468 w 350422"/>
                  <a:gd name="connsiteY8" fmla="*/ 2772383 h 4289040"/>
                  <a:gd name="connsiteX9" fmla="*/ 79179 w 350422"/>
                  <a:gd name="connsiteY9" fmla="*/ 3165720 h 4289040"/>
                  <a:gd name="connsiteX10" fmla="*/ 151187 w 350422"/>
                  <a:gd name="connsiteY10" fmla="*/ 4289040 h 4289040"/>
                  <a:gd name="connsiteX0" fmla="*/ 0 w 350422"/>
                  <a:gd name="connsiteY0" fmla="*/ 0 h 4289040"/>
                  <a:gd name="connsiteX1" fmla="*/ 151187 w 350422"/>
                  <a:gd name="connsiteY1" fmla="*/ 50787 h 4289040"/>
                  <a:gd name="connsiteX2" fmla="*/ 223195 w 350422"/>
                  <a:gd name="connsiteY2" fmla="*/ 316033 h 4289040"/>
                  <a:gd name="connsiteX3" fmla="*/ 29183 w 350422"/>
                  <a:gd name="connsiteY3" fmla="*/ 680936 h 4289040"/>
                  <a:gd name="connsiteX4" fmla="*/ 282102 w 350422"/>
                  <a:gd name="connsiteY4" fmla="*/ 1070042 h 4289040"/>
                  <a:gd name="connsiteX5" fmla="*/ 29183 w 350422"/>
                  <a:gd name="connsiteY5" fmla="*/ 1536970 h 4289040"/>
                  <a:gd name="connsiteX6" fmla="*/ 272375 w 350422"/>
                  <a:gd name="connsiteY6" fmla="*/ 2003898 h 4289040"/>
                  <a:gd name="connsiteX7" fmla="*/ 19456 w 350422"/>
                  <a:gd name="connsiteY7" fmla="*/ 2373549 h 4289040"/>
                  <a:gd name="connsiteX8" fmla="*/ 340468 w 350422"/>
                  <a:gd name="connsiteY8" fmla="*/ 2772383 h 4289040"/>
                  <a:gd name="connsiteX9" fmla="*/ 79179 w 350422"/>
                  <a:gd name="connsiteY9" fmla="*/ 3165720 h 4289040"/>
                  <a:gd name="connsiteX10" fmla="*/ 115183 w 350422"/>
                  <a:gd name="connsiteY10" fmla="*/ 4289040 h 4289040"/>
                  <a:gd name="connsiteX0" fmla="*/ 0 w 350422"/>
                  <a:gd name="connsiteY0" fmla="*/ 0 h 4289040"/>
                  <a:gd name="connsiteX1" fmla="*/ 151187 w 350422"/>
                  <a:gd name="connsiteY1" fmla="*/ 50787 h 4289040"/>
                  <a:gd name="connsiteX2" fmla="*/ 223195 w 350422"/>
                  <a:gd name="connsiteY2" fmla="*/ 316033 h 4289040"/>
                  <a:gd name="connsiteX3" fmla="*/ 29183 w 350422"/>
                  <a:gd name="connsiteY3" fmla="*/ 680936 h 4289040"/>
                  <a:gd name="connsiteX4" fmla="*/ 282102 w 350422"/>
                  <a:gd name="connsiteY4" fmla="*/ 1070042 h 4289040"/>
                  <a:gd name="connsiteX5" fmla="*/ 29183 w 350422"/>
                  <a:gd name="connsiteY5" fmla="*/ 1536970 h 4289040"/>
                  <a:gd name="connsiteX6" fmla="*/ 272375 w 350422"/>
                  <a:gd name="connsiteY6" fmla="*/ 2003898 h 4289040"/>
                  <a:gd name="connsiteX7" fmla="*/ 19456 w 350422"/>
                  <a:gd name="connsiteY7" fmla="*/ 2373549 h 4289040"/>
                  <a:gd name="connsiteX8" fmla="*/ 340468 w 350422"/>
                  <a:gd name="connsiteY8" fmla="*/ 2772383 h 4289040"/>
                  <a:gd name="connsiteX9" fmla="*/ 79179 w 350422"/>
                  <a:gd name="connsiteY9" fmla="*/ 3165720 h 4289040"/>
                  <a:gd name="connsiteX10" fmla="*/ 79179 w 350422"/>
                  <a:gd name="connsiteY10" fmla="*/ 4289040 h 4289040"/>
                  <a:gd name="connsiteX0" fmla="*/ 373 w 344794"/>
                  <a:gd name="connsiteY0" fmla="*/ 0 h 4289040"/>
                  <a:gd name="connsiteX1" fmla="*/ 151560 w 344794"/>
                  <a:gd name="connsiteY1" fmla="*/ 50787 h 4289040"/>
                  <a:gd name="connsiteX2" fmla="*/ 223568 w 344794"/>
                  <a:gd name="connsiteY2" fmla="*/ 316033 h 4289040"/>
                  <a:gd name="connsiteX3" fmla="*/ 29556 w 344794"/>
                  <a:gd name="connsiteY3" fmla="*/ 680936 h 4289040"/>
                  <a:gd name="connsiteX4" fmla="*/ 282475 w 344794"/>
                  <a:gd name="connsiteY4" fmla="*/ 1070042 h 4289040"/>
                  <a:gd name="connsiteX5" fmla="*/ 29556 w 344794"/>
                  <a:gd name="connsiteY5" fmla="*/ 1536970 h 4289040"/>
                  <a:gd name="connsiteX6" fmla="*/ 272748 w 344794"/>
                  <a:gd name="connsiteY6" fmla="*/ 2003898 h 4289040"/>
                  <a:gd name="connsiteX7" fmla="*/ 19829 w 344794"/>
                  <a:gd name="connsiteY7" fmla="*/ 2373549 h 4289040"/>
                  <a:gd name="connsiteX8" fmla="*/ 340841 w 344794"/>
                  <a:gd name="connsiteY8" fmla="*/ 2772383 h 4289040"/>
                  <a:gd name="connsiteX9" fmla="*/ 43548 w 344794"/>
                  <a:gd name="connsiteY9" fmla="*/ 3267840 h 4289040"/>
                  <a:gd name="connsiteX10" fmla="*/ 79552 w 344794"/>
                  <a:gd name="connsiteY10" fmla="*/ 4289040 h 4289040"/>
                  <a:gd name="connsiteX0" fmla="*/ 0 w 380425"/>
                  <a:gd name="connsiteY0" fmla="*/ 0 h 4289040"/>
                  <a:gd name="connsiteX1" fmla="*/ 151187 w 380425"/>
                  <a:gd name="connsiteY1" fmla="*/ 50787 h 4289040"/>
                  <a:gd name="connsiteX2" fmla="*/ 223195 w 380425"/>
                  <a:gd name="connsiteY2" fmla="*/ 316033 h 4289040"/>
                  <a:gd name="connsiteX3" fmla="*/ 29183 w 380425"/>
                  <a:gd name="connsiteY3" fmla="*/ 680936 h 4289040"/>
                  <a:gd name="connsiteX4" fmla="*/ 282102 w 380425"/>
                  <a:gd name="connsiteY4" fmla="*/ 1070042 h 4289040"/>
                  <a:gd name="connsiteX5" fmla="*/ 29183 w 380425"/>
                  <a:gd name="connsiteY5" fmla="*/ 1536970 h 4289040"/>
                  <a:gd name="connsiteX6" fmla="*/ 272375 w 380425"/>
                  <a:gd name="connsiteY6" fmla="*/ 2003898 h 4289040"/>
                  <a:gd name="connsiteX7" fmla="*/ 19456 w 380425"/>
                  <a:gd name="connsiteY7" fmla="*/ 2373549 h 4289040"/>
                  <a:gd name="connsiteX8" fmla="*/ 340468 w 380425"/>
                  <a:gd name="connsiteY8" fmla="*/ 2772383 h 4289040"/>
                  <a:gd name="connsiteX9" fmla="*/ 259200 w 380425"/>
                  <a:gd name="connsiteY9" fmla="*/ 3114660 h 4289040"/>
                  <a:gd name="connsiteX10" fmla="*/ 43175 w 380425"/>
                  <a:gd name="connsiteY10" fmla="*/ 3267840 h 4289040"/>
                  <a:gd name="connsiteX11" fmla="*/ 79179 w 380425"/>
                  <a:gd name="connsiteY11" fmla="*/ 4289040 h 4289040"/>
                  <a:gd name="connsiteX0" fmla="*/ 0 w 352469"/>
                  <a:gd name="connsiteY0" fmla="*/ 0 h 4289040"/>
                  <a:gd name="connsiteX1" fmla="*/ 151187 w 352469"/>
                  <a:gd name="connsiteY1" fmla="*/ 50787 h 4289040"/>
                  <a:gd name="connsiteX2" fmla="*/ 223195 w 352469"/>
                  <a:gd name="connsiteY2" fmla="*/ 316033 h 4289040"/>
                  <a:gd name="connsiteX3" fmla="*/ 29183 w 352469"/>
                  <a:gd name="connsiteY3" fmla="*/ 680936 h 4289040"/>
                  <a:gd name="connsiteX4" fmla="*/ 282102 w 352469"/>
                  <a:gd name="connsiteY4" fmla="*/ 1070042 h 4289040"/>
                  <a:gd name="connsiteX5" fmla="*/ 29183 w 352469"/>
                  <a:gd name="connsiteY5" fmla="*/ 1536970 h 4289040"/>
                  <a:gd name="connsiteX6" fmla="*/ 272375 w 352469"/>
                  <a:gd name="connsiteY6" fmla="*/ 2003898 h 4289040"/>
                  <a:gd name="connsiteX7" fmla="*/ 19456 w 352469"/>
                  <a:gd name="connsiteY7" fmla="*/ 2373549 h 4289040"/>
                  <a:gd name="connsiteX8" fmla="*/ 187192 w 352469"/>
                  <a:gd name="connsiteY8" fmla="*/ 2553001 h 4289040"/>
                  <a:gd name="connsiteX9" fmla="*/ 340468 w 352469"/>
                  <a:gd name="connsiteY9" fmla="*/ 2772383 h 4289040"/>
                  <a:gd name="connsiteX10" fmla="*/ 259200 w 352469"/>
                  <a:gd name="connsiteY10" fmla="*/ 3114660 h 4289040"/>
                  <a:gd name="connsiteX11" fmla="*/ 43175 w 352469"/>
                  <a:gd name="connsiteY11" fmla="*/ 3267840 h 4289040"/>
                  <a:gd name="connsiteX12" fmla="*/ 79179 w 352469"/>
                  <a:gd name="connsiteY12" fmla="*/ 4289040 h 4289040"/>
                  <a:gd name="connsiteX0" fmla="*/ 0 w 352469"/>
                  <a:gd name="connsiteY0" fmla="*/ 0 h 4289040"/>
                  <a:gd name="connsiteX1" fmla="*/ 151187 w 352469"/>
                  <a:gd name="connsiteY1" fmla="*/ 50787 h 4289040"/>
                  <a:gd name="connsiteX2" fmla="*/ 223195 w 352469"/>
                  <a:gd name="connsiteY2" fmla="*/ 316033 h 4289040"/>
                  <a:gd name="connsiteX3" fmla="*/ 29183 w 352469"/>
                  <a:gd name="connsiteY3" fmla="*/ 680936 h 4289040"/>
                  <a:gd name="connsiteX4" fmla="*/ 282102 w 352469"/>
                  <a:gd name="connsiteY4" fmla="*/ 1070042 h 4289040"/>
                  <a:gd name="connsiteX5" fmla="*/ 29183 w 352469"/>
                  <a:gd name="connsiteY5" fmla="*/ 1536970 h 4289040"/>
                  <a:gd name="connsiteX6" fmla="*/ 272375 w 352469"/>
                  <a:gd name="connsiteY6" fmla="*/ 2003898 h 4289040"/>
                  <a:gd name="connsiteX7" fmla="*/ 19456 w 352469"/>
                  <a:gd name="connsiteY7" fmla="*/ 2373549 h 4289040"/>
                  <a:gd name="connsiteX8" fmla="*/ 187192 w 352469"/>
                  <a:gd name="connsiteY8" fmla="*/ 2553001 h 4289040"/>
                  <a:gd name="connsiteX9" fmla="*/ 340468 w 352469"/>
                  <a:gd name="connsiteY9" fmla="*/ 2772383 h 4289040"/>
                  <a:gd name="connsiteX10" fmla="*/ 259200 w 352469"/>
                  <a:gd name="connsiteY10" fmla="*/ 3114660 h 4289040"/>
                  <a:gd name="connsiteX11" fmla="*/ 43175 w 352469"/>
                  <a:gd name="connsiteY11" fmla="*/ 3267840 h 4289040"/>
                  <a:gd name="connsiteX12" fmla="*/ 79179 w 352469"/>
                  <a:gd name="connsiteY12" fmla="*/ 4289040 h 4289040"/>
                  <a:gd name="connsiteX0" fmla="*/ 0 w 352469"/>
                  <a:gd name="connsiteY0" fmla="*/ 0 h 4289040"/>
                  <a:gd name="connsiteX1" fmla="*/ 151187 w 352469"/>
                  <a:gd name="connsiteY1" fmla="*/ 50787 h 4289040"/>
                  <a:gd name="connsiteX2" fmla="*/ 223195 w 352469"/>
                  <a:gd name="connsiteY2" fmla="*/ 316033 h 4289040"/>
                  <a:gd name="connsiteX3" fmla="*/ 29183 w 352469"/>
                  <a:gd name="connsiteY3" fmla="*/ 680936 h 4289040"/>
                  <a:gd name="connsiteX4" fmla="*/ 282102 w 352469"/>
                  <a:gd name="connsiteY4" fmla="*/ 1070042 h 4289040"/>
                  <a:gd name="connsiteX5" fmla="*/ 29183 w 352469"/>
                  <a:gd name="connsiteY5" fmla="*/ 1536970 h 4289040"/>
                  <a:gd name="connsiteX6" fmla="*/ 272375 w 352469"/>
                  <a:gd name="connsiteY6" fmla="*/ 2003898 h 4289040"/>
                  <a:gd name="connsiteX7" fmla="*/ 19456 w 352469"/>
                  <a:gd name="connsiteY7" fmla="*/ 2373549 h 4289040"/>
                  <a:gd name="connsiteX8" fmla="*/ 187192 w 352469"/>
                  <a:gd name="connsiteY8" fmla="*/ 2553001 h 4289040"/>
                  <a:gd name="connsiteX9" fmla="*/ 340468 w 352469"/>
                  <a:gd name="connsiteY9" fmla="*/ 2772383 h 4289040"/>
                  <a:gd name="connsiteX10" fmla="*/ 259200 w 352469"/>
                  <a:gd name="connsiteY10" fmla="*/ 3114660 h 4289040"/>
                  <a:gd name="connsiteX11" fmla="*/ 43175 w 352469"/>
                  <a:gd name="connsiteY11" fmla="*/ 3267840 h 4289040"/>
                  <a:gd name="connsiteX12" fmla="*/ 79179 w 352469"/>
                  <a:gd name="connsiteY12" fmla="*/ 4289040 h 4289040"/>
                  <a:gd name="connsiteX0" fmla="*/ 0 w 352469"/>
                  <a:gd name="connsiteY0" fmla="*/ 0 h 4289040"/>
                  <a:gd name="connsiteX1" fmla="*/ 151187 w 352469"/>
                  <a:gd name="connsiteY1" fmla="*/ 50787 h 4289040"/>
                  <a:gd name="connsiteX2" fmla="*/ 223195 w 352469"/>
                  <a:gd name="connsiteY2" fmla="*/ 316033 h 4289040"/>
                  <a:gd name="connsiteX3" fmla="*/ 29183 w 352469"/>
                  <a:gd name="connsiteY3" fmla="*/ 680936 h 4289040"/>
                  <a:gd name="connsiteX4" fmla="*/ 282102 w 352469"/>
                  <a:gd name="connsiteY4" fmla="*/ 1070042 h 4289040"/>
                  <a:gd name="connsiteX5" fmla="*/ 29183 w 352469"/>
                  <a:gd name="connsiteY5" fmla="*/ 1536970 h 4289040"/>
                  <a:gd name="connsiteX6" fmla="*/ 272375 w 352469"/>
                  <a:gd name="connsiteY6" fmla="*/ 2003898 h 4289040"/>
                  <a:gd name="connsiteX7" fmla="*/ 19456 w 352469"/>
                  <a:gd name="connsiteY7" fmla="*/ 2373549 h 4289040"/>
                  <a:gd name="connsiteX8" fmla="*/ 187192 w 352469"/>
                  <a:gd name="connsiteY8" fmla="*/ 2553001 h 4289040"/>
                  <a:gd name="connsiteX9" fmla="*/ 340468 w 352469"/>
                  <a:gd name="connsiteY9" fmla="*/ 2772383 h 4289040"/>
                  <a:gd name="connsiteX10" fmla="*/ 259200 w 352469"/>
                  <a:gd name="connsiteY10" fmla="*/ 3114660 h 4289040"/>
                  <a:gd name="connsiteX11" fmla="*/ 187192 w 352469"/>
                  <a:gd name="connsiteY11" fmla="*/ 3165720 h 4289040"/>
                  <a:gd name="connsiteX12" fmla="*/ 43175 w 352469"/>
                  <a:gd name="connsiteY12" fmla="*/ 3267840 h 4289040"/>
                  <a:gd name="connsiteX13" fmla="*/ 79179 w 352469"/>
                  <a:gd name="connsiteY13" fmla="*/ 4289040 h 4289040"/>
                  <a:gd name="connsiteX0" fmla="*/ 0 w 352469"/>
                  <a:gd name="connsiteY0" fmla="*/ 0 h 4289040"/>
                  <a:gd name="connsiteX1" fmla="*/ 151187 w 352469"/>
                  <a:gd name="connsiteY1" fmla="*/ 50787 h 4289040"/>
                  <a:gd name="connsiteX2" fmla="*/ 223195 w 352469"/>
                  <a:gd name="connsiteY2" fmla="*/ 316033 h 4289040"/>
                  <a:gd name="connsiteX3" fmla="*/ 29183 w 352469"/>
                  <a:gd name="connsiteY3" fmla="*/ 680936 h 4289040"/>
                  <a:gd name="connsiteX4" fmla="*/ 282102 w 352469"/>
                  <a:gd name="connsiteY4" fmla="*/ 1070042 h 4289040"/>
                  <a:gd name="connsiteX5" fmla="*/ 29183 w 352469"/>
                  <a:gd name="connsiteY5" fmla="*/ 1536970 h 4289040"/>
                  <a:gd name="connsiteX6" fmla="*/ 272375 w 352469"/>
                  <a:gd name="connsiteY6" fmla="*/ 2003898 h 4289040"/>
                  <a:gd name="connsiteX7" fmla="*/ 19456 w 352469"/>
                  <a:gd name="connsiteY7" fmla="*/ 2373549 h 4289040"/>
                  <a:gd name="connsiteX8" fmla="*/ 187192 w 352469"/>
                  <a:gd name="connsiteY8" fmla="*/ 2553001 h 4289040"/>
                  <a:gd name="connsiteX9" fmla="*/ 340468 w 352469"/>
                  <a:gd name="connsiteY9" fmla="*/ 2772383 h 4289040"/>
                  <a:gd name="connsiteX10" fmla="*/ 259200 w 352469"/>
                  <a:gd name="connsiteY10" fmla="*/ 3114660 h 4289040"/>
                  <a:gd name="connsiteX11" fmla="*/ 187192 w 352469"/>
                  <a:gd name="connsiteY11" fmla="*/ 3165720 h 4289040"/>
                  <a:gd name="connsiteX12" fmla="*/ 115184 w 352469"/>
                  <a:gd name="connsiteY12" fmla="*/ 3216780 h 4289040"/>
                  <a:gd name="connsiteX13" fmla="*/ 43175 w 352469"/>
                  <a:gd name="connsiteY13" fmla="*/ 3267840 h 4289040"/>
                  <a:gd name="connsiteX14" fmla="*/ 79179 w 352469"/>
                  <a:gd name="connsiteY14" fmla="*/ 4289040 h 4289040"/>
                  <a:gd name="connsiteX0" fmla="*/ 0 w 352469"/>
                  <a:gd name="connsiteY0" fmla="*/ 0 h 4289040"/>
                  <a:gd name="connsiteX1" fmla="*/ 151187 w 352469"/>
                  <a:gd name="connsiteY1" fmla="*/ 50787 h 4289040"/>
                  <a:gd name="connsiteX2" fmla="*/ 223195 w 352469"/>
                  <a:gd name="connsiteY2" fmla="*/ 316033 h 4289040"/>
                  <a:gd name="connsiteX3" fmla="*/ 29183 w 352469"/>
                  <a:gd name="connsiteY3" fmla="*/ 680936 h 4289040"/>
                  <a:gd name="connsiteX4" fmla="*/ 282102 w 352469"/>
                  <a:gd name="connsiteY4" fmla="*/ 1070042 h 4289040"/>
                  <a:gd name="connsiteX5" fmla="*/ 29183 w 352469"/>
                  <a:gd name="connsiteY5" fmla="*/ 1536970 h 4289040"/>
                  <a:gd name="connsiteX6" fmla="*/ 272375 w 352469"/>
                  <a:gd name="connsiteY6" fmla="*/ 2003898 h 4289040"/>
                  <a:gd name="connsiteX7" fmla="*/ 19456 w 352469"/>
                  <a:gd name="connsiteY7" fmla="*/ 2373549 h 4289040"/>
                  <a:gd name="connsiteX8" fmla="*/ 187192 w 352469"/>
                  <a:gd name="connsiteY8" fmla="*/ 2553001 h 4289040"/>
                  <a:gd name="connsiteX9" fmla="*/ 340468 w 352469"/>
                  <a:gd name="connsiteY9" fmla="*/ 2772383 h 4289040"/>
                  <a:gd name="connsiteX10" fmla="*/ 259200 w 352469"/>
                  <a:gd name="connsiteY10" fmla="*/ 3114660 h 4289040"/>
                  <a:gd name="connsiteX11" fmla="*/ 187192 w 352469"/>
                  <a:gd name="connsiteY11" fmla="*/ 3165720 h 4289040"/>
                  <a:gd name="connsiteX12" fmla="*/ 43175 w 352469"/>
                  <a:gd name="connsiteY12" fmla="*/ 3267840 h 4289040"/>
                  <a:gd name="connsiteX13" fmla="*/ 79179 w 352469"/>
                  <a:gd name="connsiteY13" fmla="*/ 4289040 h 4289040"/>
                  <a:gd name="connsiteX0" fmla="*/ 0 w 352469"/>
                  <a:gd name="connsiteY0" fmla="*/ 0 h 4289040"/>
                  <a:gd name="connsiteX1" fmla="*/ 151187 w 352469"/>
                  <a:gd name="connsiteY1" fmla="*/ 50787 h 4289040"/>
                  <a:gd name="connsiteX2" fmla="*/ 223195 w 352469"/>
                  <a:gd name="connsiteY2" fmla="*/ 316033 h 4289040"/>
                  <a:gd name="connsiteX3" fmla="*/ 29183 w 352469"/>
                  <a:gd name="connsiteY3" fmla="*/ 680936 h 4289040"/>
                  <a:gd name="connsiteX4" fmla="*/ 282102 w 352469"/>
                  <a:gd name="connsiteY4" fmla="*/ 1070042 h 4289040"/>
                  <a:gd name="connsiteX5" fmla="*/ 29183 w 352469"/>
                  <a:gd name="connsiteY5" fmla="*/ 1536970 h 4289040"/>
                  <a:gd name="connsiteX6" fmla="*/ 272375 w 352469"/>
                  <a:gd name="connsiteY6" fmla="*/ 2003898 h 4289040"/>
                  <a:gd name="connsiteX7" fmla="*/ 19456 w 352469"/>
                  <a:gd name="connsiteY7" fmla="*/ 2373549 h 4289040"/>
                  <a:gd name="connsiteX8" fmla="*/ 187192 w 352469"/>
                  <a:gd name="connsiteY8" fmla="*/ 2553001 h 4289040"/>
                  <a:gd name="connsiteX9" fmla="*/ 340468 w 352469"/>
                  <a:gd name="connsiteY9" fmla="*/ 2772383 h 4289040"/>
                  <a:gd name="connsiteX10" fmla="*/ 259200 w 352469"/>
                  <a:gd name="connsiteY10" fmla="*/ 3114660 h 4289040"/>
                  <a:gd name="connsiteX11" fmla="*/ 43175 w 352469"/>
                  <a:gd name="connsiteY11" fmla="*/ 3267840 h 4289040"/>
                  <a:gd name="connsiteX12" fmla="*/ 79179 w 352469"/>
                  <a:gd name="connsiteY12" fmla="*/ 4289040 h 4289040"/>
                  <a:gd name="connsiteX0" fmla="*/ 0 w 352469"/>
                  <a:gd name="connsiteY0" fmla="*/ 0 h 4289040"/>
                  <a:gd name="connsiteX1" fmla="*/ 151187 w 352469"/>
                  <a:gd name="connsiteY1" fmla="*/ 50787 h 4289040"/>
                  <a:gd name="connsiteX2" fmla="*/ 223195 w 352469"/>
                  <a:gd name="connsiteY2" fmla="*/ 316033 h 4289040"/>
                  <a:gd name="connsiteX3" fmla="*/ 29183 w 352469"/>
                  <a:gd name="connsiteY3" fmla="*/ 680936 h 4289040"/>
                  <a:gd name="connsiteX4" fmla="*/ 282102 w 352469"/>
                  <a:gd name="connsiteY4" fmla="*/ 1070042 h 4289040"/>
                  <a:gd name="connsiteX5" fmla="*/ 29183 w 352469"/>
                  <a:gd name="connsiteY5" fmla="*/ 1536970 h 4289040"/>
                  <a:gd name="connsiteX6" fmla="*/ 272375 w 352469"/>
                  <a:gd name="connsiteY6" fmla="*/ 2003898 h 4289040"/>
                  <a:gd name="connsiteX7" fmla="*/ 19456 w 352469"/>
                  <a:gd name="connsiteY7" fmla="*/ 2373549 h 4289040"/>
                  <a:gd name="connsiteX8" fmla="*/ 187192 w 352469"/>
                  <a:gd name="connsiteY8" fmla="*/ 2553001 h 4289040"/>
                  <a:gd name="connsiteX9" fmla="*/ 340468 w 352469"/>
                  <a:gd name="connsiteY9" fmla="*/ 2772383 h 4289040"/>
                  <a:gd name="connsiteX10" fmla="*/ 259200 w 352469"/>
                  <a:gd name="connsiteY10" fmla="*/ 3063600 h 4289040"/>
                  <a:gd name="connsiteX11" fmla="*/ 43175 w 352469"/>
                  <a:gd name="connsiteY11" fmla="*/ 3267840 h 4289040"/>
                  <a:gd name="connsiteX12" fmla="*/ 79179 w 352469"/>
                  <a:gd name="connsiteY12" fmla="*/ 4289040 h 4289040"/>
                  <a:gd name="connsiteX0" fmla="*/ 742 w 359212"/>
                  <a:gd name="connsiteY0" fmla="*/ 0 h 4289040"/>
                  <a:gd name="connsiteX1" fmla="*/ 151929 w 359212"/>
                  <a:gd name="connsiteY1" fmla="*/ 50787 h 4289040"/>
                  <a:gd name="connsiteX2" fmla="*/ 223937 w 359212"/>
                  <a:gd name="connsiteY2" fmla="*/ 316033 h 4289040"/>
                  <a:gd name="connsiteX3" fmla="*/ 29925 w 359212"/>
                  <a:gd name="connsiteY3" fmla="*/ 680936 h 4289040"/>
                  <a:gd name="connsiteX4" fmla="*/ 282844 w 359212"/>
                  <a:gd name="connsiteY4" fmla="*/ 1070042 h 4289040"/>
                  <a:gd name="connsiteX5" fmla="*/ 29925 w 359212"/>
                  <a:gd name="connsiteY5" fmla="*/ 1536970 h 4289040"/>
                  <a:gd name="connsiteX6" fmla="*/ 273117 w 359212"/>
                  <a:gd name="connsiteY6" fmla="*/ 2003898 h 4289040"/>
                  <a:gd name="connsiteX7" fmla="*/ 20198 w 359212"/>
                  <a:gd name="connsiteY7" fmla="*/ 2373549 h 4289040"/>
                  <a:gd name="connsiteX8" fmla="*/ 151930 w 359212"/>
                  <a:gd name="connsiteY8" fmla="*/ 2604061 h 4289040"/>
                  <a:gd name="connsiteX9" fmla="*/ 341210 w 359212"/>
                  <a:gd name="connsiteY9" fmla="*/ 2772383 h 4289040"/>
                  <a:gd name="connsiteX10" fmla="*/ 259942 w 359212"/>
                  <a:gd name="connsiteY10" fmla="*/ 3063600 h 4289040"/>
                  <a:gd name="connsiteX11" fmla="*/ 43917 w 359212"/>
                  <a:gd name="connsiteY11" fmla="*/ 3267840 h 4289040"/>
                  <a:gd name="connsiteX12" fmla="*/ 79921 w 359212"/>
                  <a:gd name="connsiteY12" fmla="*/ 4289040 h 4289040"/>
                  <a:gd name="connsiteX0" fmla="*/ 742 w 385955"/>
                  <a:gd name="connsiteY0" fmla="*/ 0 h 4289040"/>
                  <a:gd name="connsiteX1" fmla="*/ 151929 w 385955"/>
                  <a:gd name="connsiteY1" fmla="*/ 50787 h 4289040"/>
                  <a:gd name="connsiteX2" fmla="*/ 223937 w 385955"/>
                  <a:gd name="connsiteY2" fmla="*/ 316033 h 4289040"/>
                  <a:gd name="connsiteX3" fmla="*/ 29925 w 385955"/>
                  <a:gd name="connsiteY3" fmla="*/ 680936 h 4289040"/>
                  <a:gd name="connsiteX4" fmla="*/ 282844 w 385955"/>
                  <a:gd name="connsiteY4" fmla="*/ 1070042 h 4289040"/>
                  <a:gd name="connsiteX5" fmla="*/ 29925 w 385955"/>
                  <a:gd name="connsiteY5" fmla="*/ 1536970 h 4289040"/>
                  <a:gd name="connsiteX6" fmla="*/ 273117 w 385955"/>
                  <a:gd name="connsiteY6" fmla="*/ 2003898 h 4289040"/>
                  <a:gd name="connsiteX7" fmla="*/ 20198 w 385955"/>
                  <a:gd name="connsiteY7" fmla="*/ 2373549 h 4289040"/>
                  <a:gd name="connsiteX8" fmla="*/ 151930 w 385955"/>
                  <a:gd name="connsiteY8" fmla="*/ 2604061 h 4289040"/>
                  <a:gd name="connsiteX9" fmla="*/ 367953 w 385955"/>
                  <a:gd name="connsiteY9" fmla="*/ 2859360 h 4289040"/>
                  <a:gd name="connsiteX10" fmla="*/ 259942 w 385955"/>
                  <a:gd name="connsiteY10" fmla="*/ 3063600 h 4289040"/>
                  <a:gd name="connsiteX11" fmla="*/ 43917 w 385955"/>
                  <a:gd name="connsiteY11" fmla="*/ 3267840 h 4289040"/>
                  <a:gd name="connsiteX12" fmla="*/ 79921 w 385955"/>
                  <a:gd name="connsiteY12" fmla="*/ 4289040 h 4289040"/>
                  <a:gd name="connsiteX0" fmla="*/ 0 w 379212"/>
                  <a:gd name="connsiteY0" fmla="*/ 0 h 4289040"/>
                  <a:gd name="connsiteX1" fmla="*/ 151187 w 379212"/>
                  <a:gd name="connsiteY1" fmla="*/ 50787 h 4289040"/>
                  <a:gd name="connsiteX2" fmla="*/ 223195 w 379212"/>
                  <a:gd name="connsiteY2" fmla="*/ 316033 h 4289040"/>
                  <a:gd name="connsiteX3" fmla="*/ 29183 w 379212"/>
                  <a:gd name="connsiteY3" fmla="*/ 680936 h 4289040"/>
                  <a:gd name="connsiteX4" fmla="*/ 282102 w 379212"/>
                  <a:gd name="connsiteY4" fmla="*/ 1070042 h 4289040"/>
                  <a:gd name="connsiteX5" fmla="*/ 29183 w 379212"/>
                  <a:gd name="connsiteY5" fmla="*/ 1536970 h 4289040"/>
                  <a:gd name="connsiteX6" fmla="*/ 272375 w 379212"/>
                  <a:gd name="connsiteY6" fmla="*/ 2003898 h 4289040"/>
                  <a:gd name="connsiteX7" fmla="*/ 19456 w 379212"/>
                  <a:gd name="connsiteY7" fmla="*/ 2373549 h 4289040"/>
                  <a:gd name="connsiteX8" fmla="*/ 187191 w 379212"/>
                  <a:gd name="connsiteY8" fmla="*/ 2604061 h 4289040"/>
                  <a:gd name="connsiteX9" fmla="*/ 367211 w 379212"/>
                  <a:gd name="connsiteY9" fmla="*/ 2859360 h 4289040"/>
                  <a:gd name="connsiteX10" fmla="*/ 259200 w 379212"/>
                  <a:gd name="connsiteY10" fmla="*/ 3063600 h 4289040"/>
                  <a:gd name="connsiteX11" fmla="*/ 43175 w 379212"/>
                  <a:gd name="connsiteY11" fmla="*/ 3267840 h 4289040"/>
                  <a:gd name="connsiteX12" fmla="*/ 79179 w 379212"/>
                  <a:gd name="connsiteY12" fmla="*/ 4289040 h 4289040"/>
                  <a:gd name="connsiteX0" fmla="*/ 0 w 307204"/>
                  <a:gd name="connsiteY0" fmla="*/ 0 h 4289040"/>
                  <a:gd name="connsiteX1" fmla="*/ 151187 w 307204"/>
                  <a:gd name="connsiteY1" fmla="*/ 50787 h 4289040"/>
                  <a:gd name="connsiteX2" fmla="*/ 223195 w 307204"/>
                  <a:gd name="connsiteY2" fmla="*/ 316033 h 4289040"/>
                  <a:gd name="connsiteX3" fmla="*/ 29183 w 307204"/>
                  <a:gd name="connsiteY3" fmla="*/ 680936 h 4289040"/>
                  <a:gd name="connsiteX4" fmla="*/ 282102 w 307204"/>
                  <a:gd name="connsiteY4" fmla="*/ 1070042 h 4289040"/>
                  <a:gd name="connsiteX5" fmla="*/ 29183 w 307204"/>
                  <a:gd name="connsiteY5" fmla="*/ 1536970 h 4289040"/>
                  <a:gd name="connsiteX6" fmla="*/ 272375 w 307204"/>
                  <a:gd name="connsiteY6" fmla="*/ 2003898 h 4289040"/>
                  <a:gd name="connsiteX7" fmla="*/ 19456 w 307204"/>
                  <a:gd name="connsiteY7" fmla="*/ 2373549 h 4289040"/>
                  <a:gd name="connsiteX8" fmla="*/ 187191 w 307204"/>
                  <a:gd name="connsiteY8" fmla="*/ 2604061 h 4289040"/>
                  <a:gd name="connsiteX9" fmla="*/ 295203 w 307204"/>
                  <a:gd name="connsiteY9" fmla="*/ 2808300 h 4289040"/>
                  <a:gd name="connsiteX10" fmla="*/ 259200 w 307204"/>
                  <a:gd name="connsiteY10" fmla="*/ 3063600 h 4289040"/>
                  <a:gd name="connsiteX11" fmla="*/ 43175 w 307204"/>
                  <a:gd name="connsiteY11" fmla="*/ 3267840 h 4289040"/>
                  <a:gd name="connsiteX12" fmla="*/ 79179 w 307204"/>
                  <a:gd name="connsiteY12" fmla="*/ 4289040 h 4289040"/>
                  <a:gd name="connsiteX0" fmla="*/ 145928 w 301945"/>
                  <a:gd name="connsiteY0" fmla="*/ -1 h 4238252"/>
                  <a:gd name="connsiteX1" fmla="*/ 217936 w 301945"/>
                  <a:gd name="connsiteY1" fmla="*/ 265245 h 4238252"/>
                  <a:gd name="connsiteX2" fmla="*/ 23924 w 301945"/>
                  <a:gd name="connsiteY2" fmla="*/ 630148 h 4238252"/>
                  <a:gd name="connsiteX3" fmla="*/ 276843 w 301945"/>
                  <a:gd name="connsiteY3" fmla="*/ 1019254 h 4238252"/>
                  <a:gd name="connsiteX4" fmla="*/ 23924 w 301945"/>
                  <a:gd name="connsiteY4" fmla="*/ 1486182 h 4238252"/>
                  <a:gd name="connsiteX5" fmla="*/ 267116 w 301945"/>
                  <a:gd name="connsiteY5" fmla="*/ 1953110 h 4238252"/>
                  <a:gd name="connsiteX6" fmla="*/ 14197 w 301945"/>
                  <a:gd name="connsiteY6" fmla="*/ 2322761 h 4238252"/>
                  <a:gd name="connsiteX7" fmla="*/ 181932 w 301945"/>
                  <a:gd name="connsiteY7" fmla="*/ 2553273 h 4238252"/>
                  <a:gd name="connsiteX8" fmla="*/ 289944 w 301945"/>
                  <a:gd name="connsiteY8" fmla="*/ 2757512 h 4238252"/>
                  <a:gd name="connsiteX9" fmla="*/ 253941 w 301945"/>
                  <a:gd name="connsiteY9" fmla="*/ 3012812 h 4238252"/>
                  <a:gd name="connsiteX10" fmla="*/ 37916 w 301945"/>
                  <a:gd name="connsiteY10" fmla="*/ 3217052 h 4238252"/>
                  <a:gd name="connsiteX11" fmla="*/ 73920 w 301945"/>
                  <a:gd name="connsiteY11" fmla="*/ 4238252 h 4238252"/>
                  <a:gd name="connsiteX0" fmla="*/ 217936 w 301945"/>
                  <a:gd name="connsiteY0" fmla="*/ 0 h 3973007"/>
                  <a:gd name="connsiteX1" fmla="*/ 23924 w 301945"/>
                  <a:gd name="connsiteY1" fmla="*/ 364903 h 3973007"/>
                  <a:gd name="connsiteX2" fmla="*/ 276843 w 301945"/>
                  <a:gd name="connsiteY2" fmla="*/ 754009 h 3973007"/>
                  <a:gd name="connsiteX3" fmla="*/ 23924 w 301945"/>
                  <a:gd name="connsiteY3" fmla="*/ 1220937 h 3973007"/>
                  <a:gd name="connsiteX4" fmla="*/ 267116 w 301945"/>
                  <a:gd name="connsiteY4" fmla="*/ 1687865 h 3973007"/>
                  <a:gd name="connsiteX5" fmla="*/ 14197 w 301945"/>
                  <a:gd name="connsiteY5" fmla="*/ 2057516 h 3973007"/>
                  <a:gd name="connsiteX6" fmla="*/ 181932 w 301945"/>
                  <a:gd name="connsiteY6" fmla="*/ 2288028 h 3973007"/>
                  <a:gd name="connsiteX7" fmla="*/ 289944 w 301945"/>
                  <a:gd name="connsiteY7" fmla="*/ 2492267 h 3973007"/>
                  <a:gd name="connsiteX8" fmla="*/ 253941 w 301945"/>
                  <a:gd name="connsiteY8" fmla="*/ 2747567 h 3973007"/>
                  <a:gd name="connsiteX9" fmla="*/ 37916 w 301945"/>
                  <a:gd name="connsiteY9" fmla="*/ 2951807 h 3973007"/>
                  <a:gd name="connsiteX10" fmla="*/ 73920 w 301945"/>
                  <a:gd name="connsiteY10" fmla="*/ 3973007 h 3973007"/>
                  <a:gd name="connsiteX0" fmla="*/ 217936 w 301945"/>
                  <a:gd name="connsiteY0" fmla="*/ 0 h 3629443"/>
                  <a:gd name="connsiteX1" fmla="*/ 23924 w 301945"/>
                  <a:gd name="connsiteY1" fmla="*/ 364903 h 3629443"/>
                  <a:gd name="connsiteX2" fmla="*/ 276843 w 301945"/>
                  <a:gd name="connsiteY2" fmla="*/ 754009 h 3629443"/>
                  <a:gd name="connsiteX3" fmla="*/ 23924 w 301945"/>
                  <a:gd name="connsiteY3" fmla="*/ 1220937 h 3629443"/>
                  <a:gd name="connsiteX4" fmla="*/ 267116 w 301945"/>
                  <a:gd name="connsiteY4" fmla="*/ 1687865 h 3629443"/>
                  <a:gd name="connsiteX5" fmla="*/ 14197 w 301945"/>
                  <a:gd name="connsiteY5" fmla="*/ 2057516 h 3629443"/>
                  <a:gd name="connsiteX6" fmla="*/ 181932 w 301945"/>
                  <a:gd name="connsiteY6" fmla="*/ 2288028 h 3629443"/>
                  <a:gd name="connsiteX7" fmla="*/ 289944 w 301945"/>
                  <a:gd name="connsiteY7" fmla="*/ 2492267 h 3629443"/>
                  <a:gd name="connsiteX8" fmla="*/ 253941 w 301945"/>
                  <a:gd name="connsiteY8" fmla="*/ 2747567 h 3629443"/>
                  <a:gd name="connsiteX9" fmla="*/ 37916 w 301945"/>
                  <a:gd name="connsiteY9" fmla="*/ 2951807 h 3629443"/>
                  <a:gd name="connsiteX10" fmla="*/ 47943 w 301945"/>
                  <a:gd name="connsiteY10" fmla="*/ 3629443 h 3629443"/>
                  <a:gd name="connsiteX0" fmla="*/ 217936 w 301945"/>
                  <a:gd name="connsiteY0" fmla="*/ 0 h 3629443"/>
                  <a:gd name="connsiteX1" fmla="*/ 23924 w 301945"/>
                  <a:gd name="connsiteY1" fmla="*/ 364903 h 3629443"/>
                  <a:gd name="connsiteX2" fmla="*/ 276843 w 301945"/>
                  <a:gd name="connsiteY2" fmla="*/ 754009 h 3629443"/>
                  <a:gd name="connsiteX3" fmla="*/ 23924 w 301945"/>
                  <a:gd name="connsiteY3" fmla="*/ 1220937 h 3629443"/>
                  <a:gd name="connsiteX4" fmla="*/ 267116 w 301945"/>
                  <a:gd name="connsiteY4" fmla="*/ 1687865 h 3629443"/>
                  <a:gd name="connsiteX5" fmla="*/ 14197 w 301945"/>
                  <a:gd name="connsiteY5" fmla="*/ 2057516 h 3629443"/>
                  <a:gd name="connsiteX6" fmla="*/ 181932 w 301945"/>
                  <a:gd name="connsiteY6" fmla="*/ 2288028 h 3629443"/>
                  <a:gd name="connsiteX7" fmla="*/ 289944 w 301945"/>
                  <a:gd name="connsiteY7" fmla="*/ 2492267 h 3629443"/>
                  <a:gd name="connsiteX8" fmla="*/ 253941 w 301945"/>
                  <a:gd name="connsiteY8" fmla="*/ 2747567 h 3629443"/>
                  <a:gd name="connsiteX9" fmla="*/ 144711 w 301945"/>
                  <a:gd name="connsiteY9" fmla="*/ 2857503 h 3629443"/>
                  <a:gd name="connsiteX10" fmla="*/ 37916 w 301945"/>
                  <a:gd name="connsiteY10" fmla="*/ 2951807 h 3629443"/>
                  <a:gd name="connsiteX11" fmla="*/ 47943 w 301945"/>
                  <a:gd name="connsiteY11" fmla="*/ 3629443 h 3629443"/>
                  <a:gd name="connsiteX0" fmla="*/ 217936 w 301945"/>
                  <a:gd name="connsiteY0" fmla="*/ 0 h 3629443"/>
                  <a:gd name="connsiteX1" fmla="*/ 23924 w 301945"/>
                  <a:gd name="connsiteY1" fmla="*/ 364903 h 3629443"/>
                  <a:gd name="connsiteX2" fmla="*/ 276843 w 301945"/>
                  <a:gd name="connsiteY2" fmla="*/ 754009 h 3629443"/>
                  <a:gd name="connsiteX3" fmla="*/ 23924 w 301945"/>
                  <a:gd name="connsiteY3" fmla="*/ 1220937 h 3629443"/>
                  <a:gd name="connsiteX4" fmla="*/ 267116 w 301945"/>
                  <a:gd name="connsiteY4" fmla="*/ 1687865 h 3629443"/>
                  <a:gd name="connsiteX5" fmla="*/ 14197 w 301945"/>
                  <a:gd name="connsiteY5" fmla="*/ 2057516 h 3629443"/>
                  <a:gd name="connsiteX6" fmla="*/ 181932 w 301945"/>
                  <a:gd name="connsiteY6" fmla="*/ 2288028 h 3629443"/>
                  <a:gd name="connsiteX7" fmla="*/ 289944 w 301945"/>
                  <a:gd name="connsiteY7" fmla="*/ 2492267 h 3629443"/>
                  <a:gd name="connsiteX8" fmla="*/ 253941 w 301945"/>
                  <a:gd name="connsiteY8" fmla="*/ 2747567 h 3629443"/>
                  <a:gd name="connsiteX9" fmla="*/ 144711 w 301945"/>
                  <a:gd name="connsiteY9" fmla="*/ 2857503 h 3629443"/>
                  <a:gd name="connsiteX10" fmla="*/ 47943 w 301945"/>
                  <a:gd name="connsiteY10" fmla="*/ 3029045 h 3629443"/>
                  <a:gd name="connsiteX11" fmla="*/ 47943 w 301945"/>
                  <a:gd name="connsiteY11" fmla="*/ 3629443 h 3629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1945" h="3629443">
                    <a:moveTo>
                      <a:pt x="217936" y="0"/>
                    </a:moveTo>
                    <a:cubicBezTo>
                      <a:pt x="179025" y="76200"/>
                      <a:pt x="14106" y="239235"/>
                      <a:pt x="23924" y="364903"/>
                    </a:cubicBezTo>
                    <a:cubicBezTo>
                      <a:pt x="33742" y="490571"/>
                      <a:pt x="276843" y="611337"/>
                      <a:pt x="276843" y="754009"/>
                    </a:cubicBezTo>
                    <a:cubicBezTo>
                      <a:pt x="276843" y="896681"/>
                      <a:pt x="25545" y="1065294"/>
                      <a:pt x="23924" y="1220937"/>
                    </a:cubicBezTo>
                    <a:cubicBezTo>
                      <a:pt x="22303" y="1376580"/>
                      <a:pt x="268737" y="1548435"/>
                      <a:pt x="267116" y="1687865"/>
                    </a:cubicBezTo>
                    <a:cubicBezTo>
                      <a:pt x="265495" y="1827295"/>
                      <a:pt x="28394" y="1957489"/>
                      <a:pt x="14197" y="2057516"/>
                    </a:cubicBezTo>
                    <a:cubicBezTo>
                      <a:pt x="0" y="2157543"/>
                      <a:pt x="135974" y="2215570"/>
                      <a:pt x="181932" y="2288028"/>
                    </a:cubicBezTo>
                    <a:cubicBezTo>
                      <a:pt x="227890" y="2360487"/>
                      <a:pt x="277943" y="2415677"/>
                      <a:pt x="289944" y="2492267"/>
                    </a:cubicBezTo>
                    <a:cubicBezTo>
                      <a:pt x="301945" y="2568857"/>
                      <a:pt x="278147" y="2686694"/>
                      <a:pt x="253941" y="2747567"/>
                    </a:cubicBezTo>
                    <a:cubicBezTo>
                      <a:pt x="229736" y="2808440"/>
                      <a:pt x="179044" y="2810590"/>
                      <a:pt x="144711" y="2857503"/>
                    </a:cubicBezTo>
                    <a:cubicBezTo>
                      <a:pt x="110378" y="2904416"/>
                      <a:pt x="57822" y="2895400"/>
                      <a:pt x="47943" y="3029045"/>
                    </a:cubicBezTo>
                    <a:cubicBezTo>
                      <a:pt x="41942" y="3207755"/>
                      <a:pt x="44700" y="3541894"/>
                      <a:pt x="47943" y="3629443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 algn="ctr" defTabSz="914309">
                  <a:defRPr/>
                </a:pPr>
                <a:endParaRPr lang="it-IT" kern="0">
                  <a:solidFill>
                    <a:prstClr val="black"/>
                  </a:solidFill>
                  <a:latin typeface="Calibri"/>
                  <a:ea typeface="SimSun" panose="02010600030101010101" pitchFamily="2" charset="-122"/>
                </a:endParaRPr>
              </a:p>
            </p:txBody>
          </p:sp>
          <p:cxnSp>
            <p:nvCxnSpPr>
              <p:cNvPr id="40" name="Connettore 1 222">
                <a:extLst>
                  <a:ext uri="{FF2B5EF4-FFF2-40B4-BE49-F238E27FC236}">
                    <a16:creationId xmlns:a16="http://schemas.microsoft.com/office/drawing/2014/main" id="{01ECF462-9DC6-4E68-B44F-4F87252EB81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>
                <a:off x="6220026" y="4477110"/>
                <a:ext cx="7225" cy="206934"/>
              </a:xfrm>
              <a:prstGeom prst="lin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/>
              <a:extLst/>
            </p:spPr>
          </p:cxnSp>
          <p:sp>
            <p:nvSpPr>
              <p:cNvPr id="41" name="Ovale 40">
                <a:extLst>
                  <a:ext uri="{FF2B5EF4-FFF2-40B4-BE49-F238E27FC236}">
                    <a16:creationId xmlns:a16="http://schemas.microsoft.com/office/drawing/2014/main" id="{1541086B-4306-40AE-BCF2-A1FDC0F22124}"/>
                  </a:ext>
                </a:extLst>
              </p:cNvPr>
              <p:cNvSpPr/>
              <p:nvPr/>
            </p:nvSpPr>
            <p:spPr>
              <a:xfrm>
                <a:off x="6450155" y="4544094"/>
                <a:ext cx="139891" cy="95767"/>
              </a:xfrm>
              <a:prstGeom prst="ellipse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254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 algn="ctr" defTabSz="914309">
                  <a:defRPr/>
                </a:pPr>
                <a:endParaRPr lang="it-IT" kern="0">
                  <a:solidFill>
                    <a:prstClr val="white"/>
                  </a:solidFill>
                  <a:latin typeface="Calibri"/>
                  <a:ea typeface="SimSun" panose="02010600030101010101" pitchFamily="2" charset="-122"/>
                </a:endParaRPr>
              </a:p>
            </p:txBody>
          </p:sp>
          <p:grpSp>
            <p:nvGrpSpPr>
              <p:cNvPr id="55364" name="Gruppo 29">
                <a:extLst>
                  <a:ext uri="{FF2B5EF4-FFF2-40B4-BE49-F238E27FC236}">
                    <a16:creationId xmlns:a16="http://schemas.microsoft.com/office/drawing/2014/main" id="{416D0CF6-FB6C-42E6-891F-F74004FDCCC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868144" y="3573016"/>
                <a:ext cx="365760" cy="84707"/>
                <a:chOff x="6012160" y="4077073"/>
                <a:chExt cx="182880" cy="63530"/>
              </a:xfrm>
            </p:grpSpPr>
            <p:cxnSp>
              <p:nvCxnSpPr>
                <p:cNvPr id="91" name="Connettore 1 273">
                  <a:extLst>
                    <a:ext uri="{FF2B5EF4-FFF2-40B4-BE49-F238E27FC236}">
                      <a16:creationId xmlns:a16="http://schemas.microsoft.com/office/drawing/2014/main" id="{D7F702D1-1BF0-4241-9A52-62D81E12EFE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6061184" y="4051929"/>
                  <a:ext cx="5419" cy="103467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  <p:sp>
              <p:nvSpPr>
                <p:cNvPr id="92" name="Ovale 91">
                  <a:extLst>
                    <a:ext uri="{FF2B5EF4-FFF2-40B4-BE49-F238E27FC236}">
                      <a16:creationId xmlns:a16="http://schemas.microsoft.com/office/drawing/2014/main" id="{FEAF283D-0988-4C9C-8C54-2C24C946BA10}"/>
                    </a:ext>
                  </a:extLst>
                </p:cNvPr>
                <p:cNvSpPr/>
                <p:nvPr/>
              </p:nvSpPr>
              <p:spPr>
                <a:xfrm>
                  <a:off x="6116642" y="4069178"/>
                  <a:ext cx="81607" cy="17949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25400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lang="it-IT" kern="0">
                    <a:solidFill>
                      <a:prstClr val="white"/>
                    </a:solidFill>
                    <a:latin typeface="Calibri"/>
                    <a:ea typeface="SimSun" panose="02010600030101010101" pitchFamily="2" charset="-122"/>
                  </a:endParaRPr>
                </a:p>
              </p:txBody>
            </p:sp>
          </p:grpSp>
          <p:grpSp>
            <p:nvGrpSpPr>
              <p:cNvPr id="55365" name="Gruppo 32">
                <a:extLst>
                  <a:ext uri="{FF2B5EF4-FFF2-40B4-BE49-F238E27FC236}">
                    <a16:creationId xmlns:a16="http://schemas.microsoft.com/office/drawing/2014/main" id="{1AB9EA98-047C-4785-90F4-3D8D4B793CA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084168" y="3562506"/>
                <a:ext cx="366004" cy="229590"/>
                <a:chOff x="6012160" y="3934180"/>
                <a:chExt cx="183002" cy="172192"/>
              </a:xfrm>
            </p:grpSpPr>
            <p:cxnSp>
              <p:nvCxnSpPr>
                <p:cNvPr id="89" name="Connettore 1 271">
                  <a:extLst>
                    <a:ext uri="{FF2B5EF4-FFF2-40B4-BE49-F238E27FC236}">
                      <a16:creationId xmlns:a16="http://schemas.microsoft.com/office/drawing/2014/main" id="{600372E5-A27F-4AD4-9FE7-005E119C489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6061184" y="4051929"/>
                  <a:ext cx="5419" cy="103467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  <p:sp>
              <p:nvSpPr>
                <p:cNvPr id="90" name="Ovale 89">
                  <a:extLst>
                    <a:ext uri="{FF2B5EF4-FFF2-40B4-BE49-F238E27FC236}">
                      <a16:creationId xmlns:a16="http://schemas.microsoft.com/office/drawing/2014/main" id="{6E7B47AC-9FFA-43F6-B573-B33FDA4B4879}"/>
                    </a:ext>
                  </a:extLst>
                </p:cNvPr>
                <p:cNvSpPr/>
                <p:nvPr/>
              </p:nvSpPr>
              <p:spPr>
                <a:xfrm>
                  <a:off x="6125213" y="3934180"/>
                  <a:ext cx="69949" cy="128182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25400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lang="it-IT" kern="0">
                    <a:solidFill>
                      <a:prstClr val="white"/>
                    </a:solidFill>
                    <a:latin typeface="Calibri"/>
                    <a:ea typeface="SimSun" panose="02010600030101010101" pitchFamily="2" charset="-122"/>
                  </a:endParaRPr>
                </a:p>
              </p:txBody>
            </p:sp>
          </p:grpSp>
          <p:grpSp>
            <p:nvGrpSpPr>
              <p:cNvPr id="55366" name="Gruppo 35">
                <a:extLst>
                  <a:ext uri="{FF2B5EF4-FFF2-40B4-BE49-F238E27FC236}">
                    <a16:creationId xmlns:a16="http://schemas.microsoft.com/office/drawing/2014/main" id="{233C90D8-0B47-40CB-8BAF-8AB46220F52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724128" y="4077072"/>
                <a:ext cx="365760" cy="84707"/>
                <a:chOff x="6012160" y="4077073"/>
                <a:chExt cx="182880" cy="63530"/>
              </a:xfrm>
            </p:grpSpPr>
            <p:cxnSp>
              <p:nvCxnSpPr>
                <p:cNvPr id="87" name="Connettore 1 269">
                  <a:extLst>
                    <a:ext uri="{FF2B5EF4-FFF2-40B4-BE49-F238E27FC236}">
                      <a16:creationId xmlns:a16="http://schemas.microsoft.com/office/drawing/2014/main" id="{8F02441F-AAD1-44F9-9C31-E4CDC9EAF45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6061184" y="4051929"/>
                  <a:ext cx="5419" cy="103467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  <p:sp>
              <p:nvSpPr>
                <p:cNvPr id="88" name="Ovale 87">
                  <a:extLst>
                    <a:ext uri="{FF2B5EF4-FFF2-40B4-BE49-F238E27FC236}">
                      <a16:creationId xmlns:a16="http://schemas.microsoft.com/office/drawing/2014/main" id="{3992AF68-908F-4C61-9BB6-FC869C427CF3}"/>
                    </a:ext>
                  </a:extLst>
                </p:cNvPr>
                <p:cNvSpPr/>
                <p:nvPr/>
              </p:nvSpPr>
              <p:spPr>
                <a:xfrm>
                  <a:off x="6176997" y="4140037"/>
                  <a:ext cx="104915" cy="71820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25400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lang="it-IT" kern="0">
                    <a:solidFill>
                      <a:prstClr val="white"/>
                    </a:solidFill>
                    <a:latin typeface="Calibri"/>
                    <a:ea typeface="SimSun" panose="02010600030101010101" pitchFamily="2" charset="-122"/>
                  </a:endParaRPr>
                </a:p>
              </p:txBody>
            </p:sp>
          </p:grpSp>
          <p:grpSp>
            <p:nvGrpSpPr>
              <p:cNvPr id="55367" name="Gruppo 25">
                <a:extLst>
                  <a:ext uri="{FF2B5EF4-FFF2-40B4-BE49-F238E27FC236}">
                    <a16:creationId xmlns:a16="http://schemas.microsoft.com/office/drawing/2014/main" id="{71F84E4B-8D4B-4B28-8001-CADFAAB60B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0741" y="2996952"/>
                <a:ext cx="307463" cy="91440"/>
                <a:chOff x="6228185" y="4689140"/>
                <a:chExt cx="307463" cy="91440"/>
              </a:xfrm>
            </p:grpSpPr>
            <p:grpSp>
              <p:nvGrpSpPr>
                <p:cNvPr id="55433" name="Rettangolo 84">
                  <a:extLst>
                    <a:ext uri="{FF2B5EF4-FFF2-40B4-BE49-F238E27FC236}">
                      <a16:creationId xmlns:a16="http://schemas.microsoft.com/office/drawing/2014/main" id="{50729EEC-4AF7-49C8-B726-2BFEF1E8F58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6135395" y="4347392"/>
                  <a:ext cx="819347" cy="880345"/>
                  <a:chOff x="5151120" y="5827776"/>
                  <a:chExt cx="67056" cy="67056"/>
                </a:xfrm>
              </p:grpSpPr>
              <p:pic>
                <p:nvPicPr>
                  <p:cNvPr id="55435" name="Rettangolo 84">
                    <a:extLst>
                      <a:ext uri="{FF2B5EF4-FFF2-40B4-BE49-F238E27FC236}">
                        <a16:creationId xmlns:a16="http://schemas.microsoft.com/office/drawing/2014/main" id="{90EC43B0-30E5-4915-9B39-9EBC3DE4EA9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51120" y="5827776"/>
                    <a:ext cx="67056" cy="670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5436" name="Text Box 145">
                    <a:extLst>
                      <a:ext uri="{FF2B5EF4-FFF2-40B4-BE49-F238E27FC236}">
                        <a16:creationId xmlns:a16="http://schemas.microsoft.com/office/drawing/2014/main" id="{9FA350E3-BFDB-42A9-AEB5-411ACB7C8FD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700000">
                    <a:off x="5183662" y="5860242"/>
                    <a:ext cx="7295" cy="76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anchor="ctr"/>
                  <a:lstStyle>
                    <a:lvl1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1pPr>
                    <a:lvl2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2pPr>
                    <a:lvl3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3pPr>
                    <a:lvl4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4pPr>
                    <a:lvl5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9pPr>
                  </a:lstStyle>
                  <a:p>
                    <a:pPr algn="ctr" defTabSz="914309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86" name="Connettore 1 24">
                  <a:extLst>
                    <a:ext uri="{FF2B5EF4-FFF2-40B4-BE49-F238E27FC236}">
                      <a16:creationId xmlns:a16="http://schemas.microsoft.com/office/drawing/2014/main" id="{876059E1-805B-4729-9895-52DC87CAB1E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280000" flipH="1">
                  <a:off x="6328039" y="4629510"/>
                  <a:ext cx="7225" cy="206934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</p:grpSp>
          <p:grpSp>
            <p:nvGrpSpPr>
              <p:cNvPr id="55368" name="Gruppo 26">
                <a:extLst>
                  <a:ext uri="{FF2B5EF4-FFF2-40B4-BE49-F238E27FC236}">
                    <a16:creationId xmlns:a16="http://schemas.microsoft.com/office/drawing/2014/main" id="{BC5F9C2A-CE72-4A15-9454-CC9168CB27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24128" y="2636912"/>
                <a:ext cx="307463" cy="91440"/>
                <a:chOff x="6228185" y="4689140"/>
                <a:chExt cx="307463" cy="91440"/>
              </a:xfrm>
            </p:grpSpPr>
            <p:grpSp>
              <p:nvGrpSpPr>
                <p:cNvPr id="55429" name="Rettangolo 82">
                  <a:extLst>
                    <a:ext uri="{FF2B5EF4-FFF2-40B4-BE49-F238E27FC236}">
                      <a16:creationId xmlns:a16="http://schemas.microsoft.com/office/drawing/2014/main" id="{484CCF4D-2A8D-4136-A64F-D94DA4F3D3A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6065100" y="4387329"/>
                  <a:ext cx="819347" cy="800313"/>
                  <a:chOff x="5114544" y="5803392"/>
                  <a:chExt cx="67056" cy="60960"/>
                </a:xfrm>
              </p:grpSpPr>
              <p:pic>
                <p:nvPicPr>
                  <p:cNvPr id="55431" name="Rettangolo 82">
                    <a:extLst>
                      <a:ext uri="{FF2B5EF4-FFF2-40B4-BE49-F238E27FC236}">
                        <a16:creationId xmlns:a16="http://schemas.microsoft.com/office/drawing/2014/main" id="{8FEAEBEC-237E-4086-B84C-DB44A14B5F9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4544" y="5803392"/>
                    <a:ext cx="67056" cy="609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5432" name="Text Box 141">
                    <a:extLst>
                      <a:ext uri="{FF2B5EF4-FFF2-40B4-BE49-F238E27FC236}">
                        <a16:creationId xmlns:a16="http://schemas.microsoft.com/office/drawing/2014/main" id="{784FD84F-1F33-4972-A795-268A3385ECC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700000">
                    <a:off x="5146453" y="5833840"/>
                    <a:ext cx="7295" cy="57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anchor="ctr"/>
                  <a:lstStyle>
                    <a:lvl1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1pPr>
                    <a:lvl2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2pPr>
                    <a:lvl3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3pPr>
                    <a:lvl4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4pPr>
                    <a:lvl5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9pPr>
                  </a:lstStyle>
                  <a:p>
                    <a:pPr algn="ctr" defTabSz="914309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84" name="Connettore 1 266">
                  <a:extLst>
                    <a:ext uri="{FF2B5EF4-FFF2-40B4-BE49-F238E27FC236}">
                      <a16:creationId xmlns:a16="http://schemas.microsoft.com/office/drawing/2014/main" id="{FBF5F36F-3F7D-4439-8254-F2D8BA26ED0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280000" flipH="1">
                  <a:off x="6328039" y="4629510"/>
                  <a:ext cx="7225" cy="206934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</p:grpSp>
          <p:grpSp>
            <p:nvGrpSpPr>
              <p:cNvPr id="55369" name="Gruppo 40">
                <a:extLst>
                  <a:ext uri="{FF2B5EF4-FFF2-40B4-BE49-F238E27FC236}">
                    <a16:creationId xmlns:a16="http://schemas.microsoft.com/office/drawing/2014/main" id="{BF0A2A3C-8721-4AF0-A200-1EF102A67B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04148" y="2816932"/>
                <a:ext cx="307463" cy="91440"/>
                <a:chOff x="6228185" y="4689140"/>
                <a:chExt cx="307463" cy="91440"/>
              </a:xfrm>
            </p:grpSpPr>
            <p:grpSp>
              <p:nvGrpSpPr>
                <p:cNvPr id="55425" name="Rettangolo 80">
                  <a:extLst>
                    <a:ext uri="{FF2B5EF4-FFF2-40B4-BE49-F238E27FC236}">
                      <a16:creationId xmlns:a16="http://schemas.microsoft.com/office/drawing/2014/main" id="{2163CFC3-84DB-40DD-91F0-C5DE8C62FE1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6034052" y="4287329"/>
                  <a:ext cx="819347" cy="880345"/>
                  <a:chOff x="5126736" y="5809488"/>
                  <a:chExt cx="67056" cy="67056"/>
                </a:xfrm>
              </p:grpSpPr>
              <p:pic>
                <p:nvPicPr>
                  <p:cNvPr id="55427" name="Rettangolo 80">
                    <a:extLst>
                      <a:ext uri="{FF2B5EF4-FFF2-40B4-BE49-F238E27FC236}">
                        <a16:creationId xmlns:a16="http://schemas.microsoft.com/office/drawing/2014/main" id="{51D3A7C1-9E7D-41F0-8E44-9B8FE35BD49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26736" y="5809488"/>
                    <a:ext cx="67056" cy="670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5428" name="Text Box 137">
                    <a:extLst>
                      <a:ext uri="{FF2B5EF4-FFF2-40B4-BE49-F238E27FC236}">
                        <a16:creationId xmlns:a16="http://schemas.microsoft.com/office/drawing/2014/main" id="{F0BD5EF2-E61D-4898-8324-A8BD18EB767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700000">
                    <a:off x="5160765" y="5840181"/>
                    <a:ext cx="7295" cy="76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anchor="ctr"/>
                  <a:lstStyle>
                    <a:lvl1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1pPr>
                    <a:lvl2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2pPr>
                    <a:lvl3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3pPr>
                    <a:lvl4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4pPr>
                    <a:lvl5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9pPr>
                  </a:lstStyle>
                  <a:p>
                    <a:pPr algn="ctr" defTabSz="914309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82" name="Connettore 1 264">
                  <a:extLst>
                    <a:ext uri="{FF2B5EF4-FFF2-40B4-BE49-F238E27FC236}">
                      <a16:creationId xmlns:a16="http://schemas.microsoft.com/office/drawing/2014/main" id="{1C6BC09C-858A-43BB-BC6E-44AC9548A82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280000" flipH="1">
                  <a:off x="6328039" y="4629510"/>
                  <a:ext cx="7225" cy="206934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</p:grpSp>
          <p:grpSp>
            <p:nvGrpSpPr>
              <p:cNvPr id="55370" name="Gruppo 43">
                <a:extLst>
                  <a:ext uri="{FF2B5EF4-FFF2-40B4-BE49-F238E27FC236}">
                    <a16:creationId xmlns:a16="http://schemas.microsoft.com/office/drawing/2014/main" id="{5BFA0631-8D3A-4464-A003-2CC7A567C6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76156" y="4293096"/>
                <a:ext cx="307463" cy="91440"/>
                <a:chOff x="6228185" y="4689140"/>
                <a:chExt cx="307463" cy="91440"/>
              </a:xfrm>
            </p:grpSpPr>
            <p:grpSp>
              <p:nvGrpSpPr>
                <p:cNvPr id="55421" name="Rettangolo 78">
                  <a:extLst>
                    <a:ext uri="{FF2B5EF4-FFF2-40B4-BE49-F238E27FC236}">
                      <a16:creationId xmlns:a16="http://schemas.microsoft.com/office/drawing/2014/main" id="{8AB471DE-CA7F-4912-8D64-0578AA6A981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6185505" y="4331677"/>
                  <a:ext cx="744861" cy="880345"/>
                  <a:chOff x="5145024" y="5925312"/>
                  <a:chExt cx="60960" cy="67056"/>
                </a:xfrm>
              </p:grpSpPr>
              <p:pic>
                <p:nvPicPr>
                  <p:cNvPr id="55423" name="Rettangolo 78">
                    <a:extLst>
                      <a:ext uri="{FF2B5EF4-FFF2-40B4-BE49-F238E27FC236}">
                        <a16:creationId xmlns:a16="http://schemas.microsoft.com/office/drawing/2014/main" id="{EF5A63D0-A40D-488D-97FA-E0A0C8E2B2D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45024" y="5925312"/>
                    <a:ext cx="60960" cy="670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5424" name="Text Box 133">
                    <a:extLst>
                      <a:ext uri="{FF2B5EF4-FFF2-40B4-BE49-F238E27FC236}">
                        <a16:creationId xmlns:a16="http://schemas.microsoft.com/office/drawing/2014/main" id="{C707551A-AC81-43DC-9500-FB9F1D2AB30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700000">
                    <a:off x="5175076" y="5959678"/>
                    <a:ext cx="7295" cy="5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anchor="ctr"/>
                  <a:lstStyle>
                    <a:lvl1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1pPr>
                    <a:lvl2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2pPr>
                    <a:lvl3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3pPr>
                    <a:lvl4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4pPr>
                    <a:lvl5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9pPr>
                  </a:lstStyle>
                  <a:p>
                    <a:pPr algn="ctr" defTabSz="914309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80" name="Connettore 1 262">
                  <a:extLst>
                    <a:ext uri="{FF2B5EF4-FFF2-40B4-BE49-F238E27FC236}">
                      <a16:creationId xmlns:a16="http://schemas.microsoft.com/office/drawing/2014/main" id="{55F0C3FE-A83B-4DDE-850E-AB8ACE5BF80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280000" flipH="1">
                  <a:off x="6328039" y="4629510"/>
                  <a:ext cx="7225" cy="206934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</p:grpSp>
          <p:grpSp>
            <p:nvGrpSpPr>
              <p:cNvPr id="55371" name="Gruppo 46">
                <a:extLst>
                  <a:ext uri="{FF2B5EF4-FFF2-40B4-BE49-F238E27FC236}">
                    <a16:creationId xmlns:a16="http://schemas.microsoft.com/office/drawing/2014/main" id="{87DC45F7-8F41-42EE-A6A0-E0E1B0A3B3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40701" y="3320988"/>
                <a:ext cx="307463" cy="91440"/>
                <a:chOff x="6228185" y="4689140"/>
                <a:chExt cx="307463" cy="91440"/>
              </a:xfrm>
            </p:grpSpPr>
            <p:grpSp>
              <p:nvGrpSpPr>
                <p:cNvPr id="55417" name="Rettangolo 76">
                  <a:extLst>
                    <a:ext uri="{FF2B5EF4-FFF2-40B4-BE49-F238E27FC236}">
                      <a16:creationId xmlns:a16="http://schemas.microsoft.com/office/drawing/2014/main" id="{4A1834EA-93FC-4002-A68A-AA7016A4435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6197491" y="4263435"/>
                  <a:ext cx="744861" cy="800313"/>
                  <a:chOff x="5126736" y="5846064"/>
                  <a:chExt cx="60960" cy="60960"/>
                </a:xfrm>
              </p:grpSpPr>
              <p:pic>
                <p:nvPicPr>
                  <p:cNvPr id="55419" name="Rettangolo 76">
                    <a:extLst>
                      <a:ext uri="{FF2B5EF4-FFF2-40B4-BE49-F238E27FC236}">
                        <a16:creationId xmlns:a16="http://schemas.microsoft.com/office/drawing/2014/main" id="{B697D811-8909-429D-B129-045E2FF6C8D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26736" y="5846064"/>
                    <a:ext cx="60960" cy="609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5420" name="Text Box 129">
                    <a:extLst>
                      <a:ext uri="{FF2B5EF4-FFF2-40B4-BE49-F238E27FC236}">
                        <a16:creationId xmlns:a16="http://schemas.microsoft.com/office/drawing/2014/main" id="{A0A02449-3C18-444A-9C78-D3BE34C858C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700000">
                    <a:off x="5158731" y="5876698"/>
                    <a:ext cx="1823" cy="5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anchor="ctr"/>
                  <a:lstStyle>
                    <a:lvl1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1pPr>
                    <a:lvl2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2pPr>
                    <a:lvl3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3pPr>
                    <a:lvl4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4pPr>
                    <a:lvl5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9pPr>
                  </a:lstStyle>
                  <a:p>
                    <a:pPr algn="ctr" defTabSz="914309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78" name="Connettore 1 260">
                  <a:extLst>
                    <a:ext uri="{FF2B5EF4-FFF2-40B4-BE49-F238E27FC236}">
                      <a16:creationId xmlns:a16="http://schemas.microsoft.com/office/drawing/2014/main" id="{F0CDA07F-6281-40AA-8612-E5D9048ADFD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280000" flipH="1">
                  <a:off x="6328039" y="4629510"/>
                  <a:ext cx="7225" cy="206934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</p:grpSp>
          <p:grpSp>
            <p:nvGrpSpPr>
              <p:cNvPr id="55372" name="Gruppo 49">
                <a:extLst>
                  <a:ext uri="{FF2B5EF4-FFF2-40B4-BE49-F238E27FC236}">
                    <a16:creationId xmlns:a16="http://schemas.microsoft.com/office/drawing/2014/main" id="{1010766C-5FB1-4D97-9101-30E840E8B5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04148" y="3933056"/>
                <a:ext cx="307463" cy="91440"/>
                <a:chOff x="6228185" y="4689140"/>
                <a:chExt cx="307463" cy="91440"/>
              </a:xfrm>
            </p:grpSpPr>
            <p:grpSp>
              <p:nvGrpSpPr>
                <p:cNvPr id="55413" name="Rettangolo 74">
                  <a:extLst>
                    <a:ext uri="{FF2B5EF4-FFF2-40B4-BE49-F238E27FC236}">
                      <a16:creationId xmlns:a16="http://schemas.microsoft.com/office/drawing/2014/main" id="{EF35F2F9-131F-4F26-A50B-BFFD5EEB8F4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6034052" y="4371614"/>
                  <a:ext cx="819347" cy="880345"/>
                  <a:chOff x="5126736" y="5900928"/>
                  <a:chExt cx="67056" cy="67056"/>
                </a:xfrm>
              </p:grpSpPr>
              <p:pic>
                <p:nvPicPr>
                  <p:cNvPr id="55415" name="Rettangolo 74">
                    <a:extLst>
                      <a:ext uri="{FF2B5EF4-FFF2-40B4-BE49-F238E27FC236}">
                        <a16:creationId xmlns:a16="http://schemas.microsoft.com/office/drawing/2014/main" id="{27BBE871-87EA-41C0-8C1A-2F3F868B9B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26736" y="5900928"/>
                    <a:ext cx="67056" cy="670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5416" name="Text Box 125">
                    <a:extLst>
                      <a:ext uri="{FF2B5EF4-FFF2-40B4-BE49-F238E27FC236}">
                        <a16:creationId xmlns:a16="http://schemas.microsoft.com/office/drawing/2014/main" id="{4F175A33-3F29-4DC3-AFAE-8E6908B5C03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700000">
                    <a:off x="5160765" y="5931368"/>
                    <a:ext cx="7295" cy="76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anchor="ctr"/>
                  <a:lstStyle>
                    <a:lvl1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1pPr>
                    <a:lvl2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2pPr>
                    <a:lvl3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3pPr>
                    <a:lvl4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4pPr>
                    <a:lvl5pPr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9pPr>
                  </a:lstStyle>
                  <a:p>
                    <a:pPr algn="ctr" defTabSz="914309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76" name="Connettore 1 258">
                  <a:extLst>
                    <a:ext uri="{FF2B5EF4-FFF2-40B4-BE49-F238E27FC236}">
                      <a16:creationId xmlns:a16="http://schemas.microsoft.com/office/drawing/2014/main" id="{C29D4644-7A96-4419-AB88-8ABA037E340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280000" flipH="1">
                  <a:off x="6328039" y="4629510"/>
                  <a:ext cx="7225" cy="206934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</p:grpSp>
          <p:grpSp>
            <p:nvGrpSpPr>
              <p:cNvPr id="55373" name="Gruppo 52">
                <a:extLst>
                  <a:ext uri="{FF2B5EF4-FFF2-40B4-BE49-F238E27FC236}">
                    <a16:creationId xmlns:a16="http://schemas.microsoft.com/office/drawing/2014/main" id="{BA141EAE-AECD-4108-A21D-37E5FFF3C9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5416665" y="3373564"/>
                <a:ext cx="307463" cy="91440"/>
                <a:chOff x="6228185" y="4689140"/>
                <a:chExt cx="307463" cy="91440"/>
              </a:xfrm>
            </p:grpSpPr>
            <p:sp>
              <p:nvSpPr>
                <p:cNvPr id="73" name="Rettangolo 72">
                  <a:extLst>
                    <a:ext uri="{FF2B5EF4-FFF2-40B4-BE49-F238E27FC236}">
                      <a16:creationId xmlns:a16="http://schemas.microsoft.com/office/drawing/2014/main" id="{B9294BB7-6E2A-47F4-980C-DD646CB83A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6399170" y="4746704"/>
                  <a:ext cx="47884" cy="23322"/>
                </a:xfrm>
                <a:prstGeom prst="rect">
                  <a:avLst/>
                </a:prstGeom>
                <a:solidFill>
                  <a:sysClr val="windowText" lastClr="000000">
                    <a:lumMod val="85000"/>
                    <a:lumOff val="15000"/>
                  </a:sysClr>
                </a:solidFill>
                <a:ln w="25400" cap="flat" cmpd="sng" algn="ctr">
                  <a:solidFill>
                    <a:sysClr val="windowText" lastClr="000000">
                      <a:lumMod val="75000"/>
                      <a:lumOff val="25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lang="it-IT" kern="0">
                    <a:solidFill>
                      <a:prstClr val="white"/>
                    </a:solidFill>
                    <a:latin typeface="Calibri"/>
                    <a:ea typeface="SimSun" panose="02010600030101010101" pitchFamily="2" charset="-122"/>
                  </a:endParaRPr>
                </a:p>
              </p:txBody>
            </p:sp>
            <p:cxnSp>
              <p:nvCxnSpPr>
                <p:cNvPr id="74" name="Connettore 1 256">
                  <a:extLst>
                    <a:ext uri="{FF2B5EF4-FFF2-40B4-BE49-F238E27FC236}">
                      <a16:creationId xmlns:a16="http://schemas.microsoft.com/office/drawing/2014/main" id="{A0A99F31-0750-430E-82EB-25E7D71D0C9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280000" flipH="1">
                  <a:off x="6328039" y="4629510"/>
                  <a:ext cx="7225" cy="206934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</p:grpSp>
          <p:grpSp>
            <p:nvGrpSpPr>
              <p:cNvPr id="55374" name="Gruppo 55">
                <a:extLst>
                  <a:ext uri="{FF2B5EF4-FFF2-40B4-BE49-F238E27FC236}">
                    <a16:creationId xmlns:a16="http://schemas.microsoft.com/office/drawing/2014/main" id="{F939B1E8-8593-4D9D-A503-C06AD0E7A8B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5688124" y="3717032"/>
                <a:ext cx="365760" cy="84707"/>
                <a:chOff x="6012160" y="4077073"/>
                <a:chExt cx="182880" cy="63530"/>
              </a:xfrm>
            </p:grpSpPr>
            <p:cxnSp>
              <p:nvCxnSpPr>
                <p:cNvPr id="71" name="Connettore 1 253">
                  <a:extLst>
                    <a:ext uri="{FF2B5EF4-FFF2-40B4-BE49-F238E27FC236}">
                      <a16:creationId xmlns:a16="http://schemas.microsoft.com/office/drawing/2014/main" id="{CDDA1735-B8B8-4E4F-B4D9-A68A85643E9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6061184" y="4051929"/>
                  <a:ext cx="5419" cy="103467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  <p:sp>
              <p:nvSpPr>
                <p:cNvPr id="72" name="Ovale 71">
                  <a:extLst>
                    <a:ext uri="{FF2B5EF4-FFF2-40B4-BE49-F238E27FC236}">
                      <a16:creationId xmlns:a16="http://schemas.microsoft.com/office/drawing/2014/main" id="{317160FF-38A0-4280-9CD6-35F9232C2D83}"/>
                    </a:ext>
                  </a:extLst>
                </p:cNvPr>
                <p:cNvSpPr/>
                <p:nvPr/>
              </p:nvSpPr>
              <p:spPr>
                <a:xfrm>
                  <a:off x="6117119" y="4140727"/>
                  <a:ext cx="34969" cy="71820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25400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lang="it-IT" kern="0">
                    <a:solidFill>
                      <a:prstClr val="white"/>
                    </a:solidFill>
                    <a:latin typeface="Calibri"/>
                    <a:ea typeface="SimSun" panose="02010600030101010101" pitchFamily="2" charset="-122"/>
                  </a:endParaRPr>
                </a:p>
              </p:txBody>
            </p:sp>
          </p:grpSp>
          <p:grpSp>
            <p:nvGrpSpPr>
              <p:cNvPr id="55375" name="Gruppo 58">
                <a:extLst>
                  <a:ext uri="{FF2B5EF4-FFF2-40B4-BE49-F238E27FC236}">
                    <a16:creationId xmlns:a16="http://schemas.microsoft.com/office/drawing/2014/main" id="{B9962B9B-E5C0-466B-8EAA-C835F9E016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5544108" y="3969060"/>
                <a:ext cx="307463" cy="91440"/>
                <a:chOff x="6228185" y="4689140"/>
                <a:chExt cx="307463" cy="91440"/>
              </a:xfrm>
            </p:grpSpPr>
            <p:sp>
              <p:nvSpPr>
                <p:cNvPr id="69" name="Rettangolo 68">
                  <a:extLst>
                    <a:ext uri="{FF2B5EF4-FFF2-40B4-BE49-F238E27FC236}">
                      <a16:creationId xmlns:a16="http://schemas.microsoft.com/office/drawing/2014/main" id="{428CE65C-DEC4-41DA-8A81-8772BD6DC4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6327798" y="4690832"/>
                  <a:ext cx="95768" cy="93260"/>
                </a:xfrm>
                <a:prstGeom prst="rect">
                  <a:avLst/>
                </a:prstGeom>
                <a:solidFill>
                  <a:sysClr val="windowText" lastClr="000000">
                    <a:lumMod val="85000"/>
                    <a:lumOff val="15000"/>
                  </a:sysClr>
                </a:solidFill>
                <a:ln w="25400" cap="flat" cmpd="sng" algn="ctr">
                  <a:solidFill>
                    <a:sysClr val="windowText" lastClr="000000">
                      <a:lumMod val="75000"/>
                      <a:lumOff val="25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lang="it-IT" kern="0">
                    <a:solidFill>
                      <a:prstClr val="white"/>
                    </a:solidFill>
                    <a:latin typeface="Calibri"/>
                    <a:ea typeface="SimSun" panose="02010600030101010101" pitchFamily="2" charset="-122"/>
                  </a:endParaRPr>
                </a:p>
              </p:txBody>
            </p:sp>
            <p:cxnSp>
              <p:nvCxnSpPr>
                <p:cNvPr id="70" name="Connettore 1 252">
                  <a:extLst>
                    <a:ext uri="{FF2B5EF4-FFF2-40B4-BE49-F238E27FC236}">
                      <a16:creationId xmlns:a16="http://schemas.microsoft.com/office/drawing/2014/main" id="{633D4131-90DB-420F-B444-E3E176F1E38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280000" flipH="1">
                  <a:off x="6328039" y="4629510"/>
                  <a:ext cx="7225" cy="206934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</p:grpSp>
          <p:grpSp>
            <p:nvGrpSpPr>
              <p:cNvPr id="55376" name="Gruppo 61">
                <a:extLst>
                  <a:ext uri="{FF2B5EF4-FFF2-40B4-BE49-F238E27FC236}">
                    <a16:creationId xmlns:a16="http://schemas.microsoft.com/office/drawing/2014/main" id="{C5FE659E-0D3C-427A-AD54-B6F31D3F03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5812709" y="2996952"/>
                <a:ext cx="307463" cy="91440"/>
                <a:chOff x="6228185" y="4689140"/>
                <a:chExt cx="307463" cy="91440"/>
              </a:xfrm>
            </p:grpSpPr>
            <p:sp>
              <p:nvSpPr>
                <p:cNvPr id="67" name="Rettangolo 66">
                  <a:extLst>
                    <a:ext uri="{FF2B5EF4-FFF2-40B4-BE49-F238E27FC236}">
                      <a16:creationId xmlns:a16="http://schemas.microsoft.com/office/drawing/2014/main" id="{E482C8F0-8B84-407B-BCFF-6E4A273083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6433189" y="4777099"/>
                  <a:ext cx="95768" cy="93260"/>
                </a:xfrm>
                <a:prstGeom prst="rect">
                  <a:avLst/>
                </a:prstGeom>
                <a:solidFill>
                  <a:sysClr val="windowText" lastClr="000000">
                    <a:lumMod val="85000"/>
                    <a:lumOff val="15000"/>
                  </a:sysClr>
                </a:solidFill>
                <a:ln w="25400" cap="flat" cmpd="sng" algn="ctr">
                  <a:solidFill>
                    <a:sysClr val="windowText" lastClr="000000">
                      <a:lumMod val="75000"/>
                      <a:lumOff val="25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lang="it-IT" kern="0">
                    <a:solidFill>
                      <a:prstClr val="white"/>
                    </a:solidFill>
                    <a:latin typeface="Calibri"/>
                    <a:ea typeface="SimSun" panose="02010600030101010101" pitchFamily="2" charset="-122"/>
                  </a:endParaRPr>
                </a:p>
              </p:txBody>
            </p:sp>
            <p:cxnSp>
              <p:nvCxnSpPr>
                <p:cNvPr id="68" name="Connettore 1 250">
                  <a:extLst>
                    <a:ext uri="{FF2B5EF4-FFF2-40B4-BE49-F238E27FC236}">
                      <a16:creationId xmlns:a16="http://schemas.microsoft.com/office/drawing/2014/main" id="{88C5AFDC-199F-4A1E-8311-56E8014E4FC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280000" flipH="1">
                  <a:off x="6328039" y="4629510"/>
                  <a:ext cx="7225" cy="206934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</p:grpSp>
          <p:grpSp>
            <p:nvGrpSpPr>
              <p:cNvPr id="55377" name="Gruppo 64">
                <a:extLst>
                  <a:ext uri="{FF2B5EF4-FFF2-40B4-BE49-F238E27FC236}">
                    <a16:creationId xmlns:a16="http://schemas.microsoft.com/office/drawing/2014/main" id="{D9D2C149-F9DC-47A9-955D-0C4D3EF901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5596685" y="2816932"/>
                <a:ext cx="307463" cy="91440"/>
                <a:chOff x="6228185" y="4689140"/>
                <a:chExt cx="307463" cy="91440"/>
              </a:xfrm>
            </p:grpSpPr>
            <p:sp>
              <p:nvSpPr>
                <p:cNvPr id="65" name="Rettangolo 64">
                  <a:extLst>
                    <a:ext uri="{FF2B5EF4-FFF2-40B4-BE49-F238E27FC236}">
                      <a16:creationId xmlns:a16="http://schemas.microsoft.com/office/drawing/2014/main" id="{9E202A8B-12DF-4213-B806-B4ED29F0F9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6357053" y="4693758"/>
                  <a:ext cx="95768" cy="93260"/>
                </a:xfrm>
                <a:prstGeom prst="rect">
                  <a:avLst/>
                </a:prstGeom>
                <a:solidFill>
                  <a:sysClr val="windowText" lastClr="000000">
                    <a:lumMod val="85000"/>
                    <a:lumOff val="15000"/>
                  </a:sysClr>
                </a:solidFill>
                <a:ln w="25400" cap="flat" cmpd="sng" algn="ctr">
                  <a:solidFill>
                    <a:sysClr val="windowText" lastClr="000000">
                      <a:lumMod val="75000"/>
                      <a:lumOff val="25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lang="it-IT" kern="0">
                    <a:solidFill>
                      <a:prstClr val="white"/>
                    </a:solidFill>
                    <a:latin typeface="Calibri"/>
                    <a:ea typeface="SimSun" panose="02010600030101010101" pitchFamily="2" charset="-122"/>
                  </a:endParaRPr>
                </a:p>
              </p:txBody>
            </p:sp>
            <p:cxnSp>
              <p:nvCxnSpPr>
                <p:cNvPr id="66" name="Connettore 1 248">
                  <a:extLst>
                    <a:ext uri="{FF2B5EF4-FFF2-40B4-BE49-F238E27FC236}">
                      <a16:creationId xmlns:a16="http://schemas.microsoft.com/office/drawing/2014/main" id="{C00A1CEE-4729-4C51-BAFC-F84EBF21230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280000" flipH="1">
                  <a:off x="6328039" y="4629510"/>
                  <a:ext cx="7225" cy="206934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</p:grpSp>
          <p:grpSp>
            <p:nvGrpSpPr>
              <p:cNvPr id="55378" name="Gruppo 67">
                <a:extLst>
                  <a:ext uri="{FF2B5EF4-FFF2-40B4-BE49-F238E27FC236}">
                    <a16:creationId xmlns:a16="http://schemas.microsoft.com/office/drawing/2014/main" id="{C9A13E0A-651A-49A2-882E-9004285D783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5580112" y="3176972"/>
                <a:ext cx="365760" cy="84707"/>
                <a:chOff x="6012160" y="4077073"/>
                <a:chExt cx="182880" cy="63530"/>
              </a:xfrm>
            </p:grpSpPr>
            <p:cxnSp>
              <p:nvCxnSpPr>
                <p:cNvPr id="63" name="Connettore 1 245">
                  <a:extLst>
                    <a:ext uri="{FF2B5EF4-FFF2-40B4-BE49-F238E27FC236}">
                      <a16:creationId xmlns:a16="http://schemas.microsoft.com/office/drawing/2014/main" id="{EB19AC85-88B6-4C5F-AEDC-CDA167769CD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6061184" y="4051929"/>
                  <a:ext cx="5419" cy="103467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  <p:sp>
              <p:nvSpPr>
                <p:cNvPr id="64" name="Ovale 63">
                  <a:extLst>
                    <a:ext uri="{FF2B5EF4-FFF2-40B4-BE49-F238E27FC236}">
                      <a16:creationId xmlns:a16="http://schemas.microsoft.com/office/drawing/2014/main" id="{12BA3784-6295-49E1-9E9F-4192A50DE1BC}"/>
                    </a:ext>
                  </a:extLst>
                </p:cNvPr>
                <p:cNvSpPr/>
                <p:nvPr/>
              </p:nvSpPr>
              <p:spPr>
                <a:xfrm>
                  <a:off x="6109746" y="4078905"/>
                  <a:ext cx="81600" cy="125680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25400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lang="it-IT" kern="0">
                    <a:solidFill>
                      <a:prstClr val="white"/>
                    </a:solidFill>
                    <a:latin typeface="Calibri"/>
                    <a:ea typeface="SimSun" panose="02010600030101010101" pitchFamily="2" charset="-122"/>
                  </a:endParaRPr>
                </a:p>
              </p:txBody>
            </p:sp>
          </p:grpSp>
          <p:grpSp>
            <p:nvGrpSpPr>
              <p:cNvPr id="55379" name="Gruppo 70">
                <a:extLst>
                  <a:ext uri="{FF2B5EF4-FFF2-40B4-BE49-F238E27FC236}">
                    <a16:creationId xmlns:a16="http://schemas.microsoft.com/office/drawing/2014/main" id="{1C0C16DF-72D3-4EE9-AB47-6D4B2A0B8F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5812709" y="4445496"/>
                <a:ext cx="307463" cy="91440"/>
                <a:chOff x="6228185" y="4689140"/>
                <a:chExt cx="307463" cy="91440"/>
              </a:xfrm>
            </p:grpSpPr>
            <p:sp>
              <p:nvSpPr>
                <p:cNvPr id="61" name="Rettangolo 60">
                  <a:extLst>
                    <a:ext uri="{FF2B5EF4-FFF2-40B4-BE49-F238E27FC236}">
                      <a16:creationId xmlns:a16="http://schemas.microsoft.com/office/drawing/2014/main" id="{E6E224D0-1A18-4A04-BEF7-32F8AACC2A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6433189" y="4573527"/>
                  <a:ext cx="95768" cy="93260"/>
                </a:xfrm>
                <a:prstGeom prst="rect">
                  <a:avLst/>
                </a:prstGeom>
                <a:solidFill>
                  <a:sysClr val="windowText" lastClr="000000">
                    <a:lumMod val="85000"/>
                    <a:lumOff val="15000"/>
                  </a:sysClr>
                </a:solidFill>
                <a:ln w="25400" cap="flat" cmpd="sng" algn="ctr">
                  <a:solidFill>
                    <a:sysClr val="windowText" lastClr="000000">
                      <a:lumMod val="75000"/>
                      <a:lumOff val="25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lang="it-IT" kern="0">
                    <a:solidFill>
                      <a:prstClr val="white"/>
                    </a:solidFill>
                    <a:latin typeface="Calibri"/>
                    <a:ea typeface="SimSun" panose="02010600030101010101" pitchFamily="2" charset="-122"/>
                  </a:endParaRPr>
                </a:p>
              </p:txBody>
            </p:sp>
            <p:cxnSp>
              <p:nvCxnSpPr>
                <p:cNvPr id="62" name="Connettore 1 244">
                  <a:extLst>
                    <a:ext uri="{FF2B5EF4-FFF2-40B4-BE49-F238E27FC236}">
                      <a16:creationId xmlns:a16="http://schemas.microsoft.com/office/drawing/2014/main" id="{896708FE-3F1F-4227-9ACE-B613AF6845E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280000" flipH="1">
                  <a:off x="6328039" y="4629510"/>
                  <a:ext cx="7225" cy="206934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</p:grpSp>
          <p:grpSp>
            <p:nvGrpSpPr>
              <p:cNvPr id="55380" name="Gruppo 73">
                <a:extLst>
                  <a:ext uri="{FF2B5EF4-FFF2-40B4-BE49-F238E27FC236}">
                    <a16:creationId xmlns:a16="http://schemas.microsoft.com/office/drawing/2014/main" id="{A4CA14C8-D9D2-4BCC-9740-CD5BE30A231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5472100" y="4221088"/>
                <a:ext cx="365760" cy="84707"/>
                <a:chOff x="6012160" y="4077073"/>
                <a:chExt cx="182880" cy="63530"/>
              </a:xfrm>
            </p:grpSpPr>
            <p:cxnSp>
              <p:nvCxnSpPr>
                <p:cNvPr id="59" name="Connettore 1 241">
                  <a:extLst>
                    <a:ext uri="{FF2B5EF4-FFF2-40B4-BE49-F238E27FC236}">
                      <a16:creationId xmlns:a16="http://schemas.microsoft.com/office/drawing/2014/main" id="{32B61EFC-225F-486F-AD45-D1D3059D518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6061184" y="4051929"/>
                  <a:ext cx="5419" cy="103467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  <a:extLst/>
              </p:spPr>
            </p:cxnSp>
            <p:sp>
              <p:nvSpPr>
                <p:cNvPr id="60" name="Ovale 59">
                  <a:extLst>
                    <a:ext uri="{FF2B5EF4-FFF2-40B4-BE49-F238E27FC236}">
                      <a16:creationId xmlns:a16="http://schemas.microsoft.com/office/drawing/2014/main" id="{0CA81E5B-F7B8-4ED1-9EEA-37740706B59C}"/>
                    </a:ext>
                  </a:extLst>
                </p:cNvPr>
                <p:cNvSpPr/>
                <p:nvPr/>
              </p:nvSpPr>
              <p:spPr>
                <a:xfrm>
                  <a:off x="6079051" y="3996125"/>
                  <a:ext cx="58285" cy="215461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25400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lang="it-IT" kern="0">
                    <a:solidFill>
                      <a:prstClr val="white"/>
                    </a:solidFill>
                    <a:latin typeface="Calibri"/>
                    <a:ea typeface="SimSun" panose="02010600030101010101" pitchFamily="2" charset="-122"/>
                  </a:endParaRPr>
                </a:p>
              </p:txBody>
            </p:sp>
          </p:grpSp>
        </p:grpSp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6032B3CF-A699-4FB5-AA12-209F7A058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/>
            </a:blip>
            <a:srcRect/>
            <a:stretch>
              <a:fillRect/>
            </a:stretch>
          </p:blipFill>
          <p:spPr bwMode="auto">
            <a:xfrm>
              <a:off x="6518588" y="5267004"/>
              <a:ext cx="597460" cy="52867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  <a:extLst/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D91B0120-61F2-4C8B-A003-9C1F1521E77B}"/>
                </a:ext>
              </a:extLst>
            </p:cNvPr>
            <p:cNvSpPr txBox="1"/>
            <p:nvPr/>
          </p:nvSpPr>
          <p:spPr bwMode="auto">
            <a:xfrm>
              <a:off x="1741233" y="1808423"/>
              <a:ext cx="672553" cy="4409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none">
              <a:spAutoFit/>
            </a:bodyPr>
            <a:lstStyle/>
            <a:p>
              <a:pPr algn="ctr" defTabSz="914309">
                <a:defRPr/>
              </a:pPr>
              <a:r>
                <a:rPr lang="it-IT" sz="2400" b="1" kern="0" dirty="0" err="1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  <a:cs typeface="Arial" panose="020B0604020202020204" pitchFamily="34" charset="0"/>
                </a:rPr>
                <a:t>lean</a:t>
              </a:r>
              <a:endParaRPr lang="it-IT" sz="2400" b="1" kern="0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2A5F3455-DDC5-4A6D-8B46-25400E7C94B9}"/>
                </a:ext>
              </a:extLst>
            </p:cNvPr>
            <p:cNvSpPr txBox="1"/>
            <p:nvPr/>
          </p:nvSpPr>
          <p:spPr bwMode="auto">
            <a:xfrm>
              <a:off x="4030251" y="1816142"/>
              <a:ext cx="721097" cy="4409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none">
              <a:spAutoFit/>
            </a:bodyPr>
            <a:lstStyle/>
            <a:p>
              <a:pPr algn="ctr" defTabSz="914309">
                <a:defRPr/>
              </a:pPr>
              <a:r>
                <a:rPr lang="it-IT" sz="2400" b="1" kern="0" dirty="0" err="1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  <a:cs typeface="Arial" panose="020B0604020202020204" pitchFamily="34" charset="0"/>
                </a:rPr>
                <a:t>ob</a:t>
              </a:r>
              <a:r>
                <a:rPr lang="it-IT" sz="2400" b="1" kern="0" dirty="0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AF718DE1-0397-44F7-8E1A-03DEC5B53DC8}"/>
                </a:ext>
              </a:extLst>
            </p:cNvPr>
            <p:cNvSpPr txBox="1"/>
            <p:nvPr/>
          </p:nvSpPr>
          <p:spPr bwMode="auto">
            <a:xfrm>
              <a:off x="6157916" y="1808422"/>
              <a:ext cx="1355108" cy="4409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none">
              <a:spAutoFit/>
            </a:bodyPr>
            <a:lstStyle/>
            <a:p>
              <a:pPr algn="ctr" defTabSz="914309">
                <a:defRPr/>
              </a:pPr>
              <a:r>
                <a:rPr lang="it-IT" sz="2400" b="1" kern="0" dirty="0" err="1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  <a:cs typeface="Arial" panose="020B0604020202020204" pitchFamily="34" charset="0"/>
                </a:rPr>
                <a:t>ob</a:t>
              </a:r>
              <a:r>
                <a:rPr lang="it-IT" sz="2400" b="1" kern="0" dirty="0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it-IT" sz="2400" b="1" kern="0" dirty="0" err="1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  <a:cs typeface="Arial" panose="020B0604020202020204" pitchFamily="34" charset="0"/>
                </a:rPr>
                <a:t>preDM</a:t>
              </a:r>
              <a:endParaRPr lang="it-IT" sz="2400" b="1" kern="0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648108B-BF50-4A21-A086-6BDC43876AC4}"/>
                </a:ext>
              </a:extLst>
            </p:cNvPr>
            <p:cNvSpPr txBox="1"/>
            <p:nvPr/>
          </p:nvSpPr>
          <p:spPr bwMode="auto">
            <a:xfrm>
              <a:off x="9001506" y="1808422"/>
              <a:ext cx="1243310" cy="4409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none">
              <a:spAutoFit/>
            </a:bodyPr>
            <a:lstStyle/>
            <a:p>
              <a:pPr algn="ctr" defTabSz="914309">
                <a:defRPr/>
              </a:pPr>
              <a:r>
                <a:rPr lang="it-IT" sz="2400" b="1" kern="0" dirty="0" err="1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  <a:cs typeface="Arial" panose="020B0604020202020204" pitchFamily="34" charset="0"/>
                </a:rPr>
                <a:t>ob</a:t>
              </a:r>
              <a:r>
                <a:rPr lang="it-IT" sz="2400" b="1" kern="0" dirty="0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  <a:cs typeface="Arial" panose="020B0604020202020204" pitchFamily="34" charset="0"/>
                </a:rPr>
                <a:t> T2DM</a:t>
              </a:r>
            </a:p>
          </p:txBody>
        </p:sp>
        <p:grpSp>
          <p:nvGrpSpPr>
            <p:cNvPr id="55340" name="Gruppo 99">
              <a:extLst>
                <a:ext uri="{FF2B5EF4-FFF2-40B4-BE49-F238E27FC236}">
                  <a16:creationId xmlns:a16="http://schemas.microsoft.com/office/drawing/2014/main" id="{8D71ECA9-1705-4E77-9331-ED1882EB424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33475" y="2286000"/>
              <a:ext cx="9953625" cy="2914650"/>
              <a:chOff x="1704214" y="2947063"/>
              <a:chExt cx="8759061" cy="2564532"/>
            </a:xfrm>
          </p:grpSpPr>
          <p:pic>
            <p:nvPicPr>
              <p:cNvPr id="18" name="Immagine 200">
                <a:extLst>
                  <a:ext uri="{FF2B5EF4-FFF2-40B4-BE49-F238E27FC236}">
                    <a16:creationId xmlns:a16="http://schemas.microsoft.com/office/drawing/2014/main" id="{7C4F7791-5BA9-44F0-AC59-F5B8DF492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1704214" y="2947063"/>
                <a:ext cx="8759061" cy="2153761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/>
              <a:extLst/>
            </p:spPr>
          </p:pic>
          <p:cxnSp>
            <p:nvCxnSpPr>
              <p:cNvPr id="19" name="Connettore 1 201">
                <a:extLst>
                  <a:ext uri="{FF2B5EF4-FFF2-40B4-BE49-F238E27FC236}">
                    <a16:creationId xmlns:a16="http://schemas.microsoft.com/office/drawing/2014/main" id="{0FF086C1-54AF-4B17-A0DF-3F020380A9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751942" y="4445344"/>
                <a:ext cx="247157" cy="657246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/>
              <a:extLst/>
            </p:spPr>
          </p:cxnSp>
          <p:cxnSp>
            <p:nvCxnSpPr>
              <p:cNvPr id="20" name="Connettore 1 202">
                <a:extLst>
                  <a:ext uri="{FF2B5EF4-FFF2-40B4-BE49-F238E27FC236}">
                    <a16:creationId xmlns:a16="http://schemas.microsoft.com/office/drawing/2014/main" id="{933F41D9-AE54-4E96-8862-419F3B33F8B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3060178" y="4445344"/>
                <a:ext cx="200691" cy="657246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/>
              <a:extLst/>
            </p:spPr>
          </p:cxnSp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8E5FBF3C-9F2E-497A-B7D7-42E5B007D9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/>
              </a:blip>
              <a:srcRect/>
              <a:stretch>
                <a:fillRect/>
              </a:stretch>
            </p:blipFill>
            <p:spPr bwMode="auto">
              <a:xfrm>
                <a:off x="2693281" y="4963622"/>
                <a:ext cx="657117" cy="547973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/>
              <a:extLst/>
            </p:spPr>
          </p:pic>
          <p:cxnSp>
            <p:nvCxnSpPr>
              <p:cNvPr id="22" name="Connettore 1 204">
                <a:extLst>
                  <a:ext uri="{FF2B5EF4-FFF2-40B4-BE49-F238E27FC236}">
                    <a16:creationId xmlns:a16="http://schemas.microsoft.com/office/drawing/2014/main" id="{B68CB20B-148E-47DC-890E-0995A20B19B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424129" y="4364267"/>
                <a:ext cx="243647" cy="738323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/>
              <a:extLst/>
            </p:spPr>
          </p:cxnSp>
          <p:cxnSp>
            <p:nvCxnSpPr>
              <p:cNvPr id="23" name="Connettore 1 205">
                <a:extLst>
                  <a:ext uri="{FF2B5EF4-FFF2-40B4-BE49-F238E27FC236}">
                    <a16:creationId xmlns:a16="http://schemas.microsoft.com/office/drawing/2014/main" id="{037AF604-3272-433E-8CBB-C2B812E3446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4728855" y="4364267"/>
                <a:ext cx="204200" cy="738323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/>
              <a:extLst/>
            </p:spPr>
          </p:cxnSp>
          <p:pic>
            <p:nvPicPr>
              <p:cNvPr id="24" name="Picture 4">
                <a:extLst>
                  <a:ext uri="{FF2B5EF4-FFF2-40B4-BE49-F238E27FC236}">
                    <a16:creationId xmlns:a16="http://schemas.microsoft.com/office/drawing/2014/main" id="{C91FC0B6-4EA7-41DD-A19D-64340E136D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/>
              </a:blip>
              <a:srcRect/>
              <a:stretch>
                <a:fillRect/>
              </a:stretch>
            </p:blipFill>
            <p:spPr bwMode="auto">
              <a:xfrm>
                <a:off x="4361957" y="4963622"/>
                <a:ext cx="657117" cy="547973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/>
              <a:extLst/>
            </p:spPr>
          </p:pic>
          <p:cxnSp>
            <p:nvCxnSpPr>
              <p:cNvPr id="25" name="Connettore 1 207">
                <a:extLst>
                  <a:ext uri="{FF2B5EF4-FFF2-40B4-BE49-F238E27FC236}">
                    <a16:creationId xmlns:a16="http://schemas.microsoft.com/office/drawing/2014/main" id="{DB8F6EA7-495B-4997-91B8-964AD71CDCD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968761" y="4623044"/>
                <a:ext cx="226094" cy="434226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/>
              <a:extLst/>
            </p:spPr>
          </p:cxnSp>
          <p:cxnSp>
            <p:nvCxnSpPr>
              <p:cNvPr id="26" name="Connettore 1 208">
                <a:extLst>
                  <a:ext uri="{FF2B5EF4-FFF2-40B4-BE49-F238E27FC236}">
                    <a16:creationId xmlns:a16="http://schemas.microsoft.com/office/drawing/2014/main" id="{08A18702-CD86-4DE6-AC65-CEAF8D4D0DF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7255933" y="4623044"/>
                <a:ext cx="152661" cy="430752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/>
              <a:extLst/>
            </p:spPr>
          </p:cxnSp>
          <p:pic>
            <p:nvPicPr>
              <p:cNvPr id="27" name="Picture 4">
                <a:extLst>
                  <a:ext uri="{FF2B5EF4-FFF2-40B4-BE49-F238E27FC236}">
                    <a16:creationId xmlns:a16="http://schemas.microsoft.com/office/drawing/2014/main" id="{427F0451-312C-4565-80EE-604F1CE68F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/>
              </a:blip>
              <a:srcRect/>
              <a:stretch>
                <a:fillRect/>
              </a:stretch>
            </p:blipFill>
            <p:spPr bwMode="auto">
              <a:xfrm>
                <a:off x="6882015" y="4963622"/>
                <a:ext cx="657117" cy="547973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/>
              <a:extLst/>
            </p:spPr>
          </p:pic>
          <p:pic>
            <p:nvPicPr>
              <p:cNvPr id="28" name="Picture 3">
                <a:extLst>
                  <a:ext uri="{FF2B5EF4-FFF2-40B4-BE49-F238E27FC236}">
                    <a16:creationId xmlns:a16="http://schemas.microsoft.com/office/drawing/2014/main" id="{C14E528E-8162-4042-BB56-E4DDE2D6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/>
              </a:blip>
              <a:srcRect/>
              <a:stretch>
                <a:fillRect/>
              </a:stretch>
            </p:blipFill>
            <p:spPr bwMode="auto">
              <a:xfrm>
                <a:off x="9236620" y="4920982"/>
                <a:ext cx="701172" cy="590613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/>
              <a:extLst/>
            </p:spPr>
          </p:pic>
          <p:cxnSp>
            <p:nvCxnSpPr>
              <p:cNvPr id="29" name="Connettore 1 211">
                <a:extLst>
                  <a:ext uri="{FF2B5EF4-FFF2-40B4-BE49-F238E27FC236}">
                    <a16:creationId xmlns:a16="http://schemas.microsoft.com/office/drawing/2014/main" id="{AEFFC46D-8BF4-43FD-9255-55544406395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295281" y="4524207"/>
                <a:ext cx="277866" cy="578383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/>
              <a:extLst/>
            </p:spPr>
          </p:cxnSp>
          <p:cxnSp>
            <p:nvCxnSpPr>
              <p:cNvPr id="30" name="Connettore 1 212">
                <a:extLst>
                  <a:ext uri="{FF2B5EF4-FFF2-40B4-BE49-F238E27FC236}">
                    <a16:creationId xmlns:a16="http://schemas.microsoft.com/office/drawing/2014/main" id="{8141C959-0A6F-4EE0-AE8F-19618DF7A4E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9634226" y="4524207"/>
                <a:ext cx="169982" cy="508899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/>
              <a:extLst/>
            </p:spPr>
          </p:cxnSp>
        </p:grpSp>
        <p:grpSp>
          <p:nvGrpSpPr>
            <p:cNvPr id="55341" name="Group 185">
              <a:extLst>
                <a:ext uri="{FF2B5EF4-FFF2-40B4-BE49-F238E27FC236}">
                  <a16:creationId xmlns:a16="http://schemas.microsoft.com/office/drawing/2014/main" id="{233ABE09-1A57-4428-8604-B458605CFE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7763" y="5873750"/>
              <a:ext cx="10072687" cy="781050"/>
              <a:chOff x="709" y="828"/>
              <a:chExt cx="6345" cy="492"/>
            </a:xfrm>
          </p:grpSpPr>
          <p:sp>
            <p:nvSpPr>
              <p:cNvPr id="55342" name="AutoShape 186">
                <a:extLst>
                  <a:ext uri="{FF2B5EF4-FFF2-40B4-BE49-F238E27FC236}">
                    <a16:creationId xmlns:a16="http://schemas.microsoft.com/office/drawing/2014/main" id="{E8B72BF5-5A31-44C0-B105-E113A79BF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709" y="828"/>
                <a:ext cx="6156" cy="492"/>
              </a:xfrm>
              <a:prstGeom prst="rt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defTabSz="9143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5343" name="Text Box 187">
                <a:extLst>
                  <a:ext uri="{FF2B5EF4-FFF2-40B4-BE49-F238E27FC236}">
                    <a16:creationId xmlns:a16="http://schemas.microsoft.com/office/drawing/2014/main" id="{5A250C5B-C294-4B16-8CF4-5C24C8A8B4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77" y="1019"/>
                <a:ext cx="187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defTabSz="91430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4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ADIPOSOPATHY</a:t>
                </a:r>
              </a:p>
            </p:txBody>
          </p:sp>
        </p:grp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76BA762D-6605-44B5-B997-BAB9AD800F55}"/>
              </a:ext>
            </a:extLst>
          </p:cNvPr>
          <p:cNvSpPr/>
          <p:nvPr/>
        </p:nvSpPr>
        <p:spPr>
          <a:xfrm>
            <a:off x="4018638" y="6515007"/>
            <a:ext cx="7827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 err="1"/>
              <a:t>Belligoli</a:t>
            </a:r>
            <a:r>
              <a:rPr lang="it-IT" sz="1600" i="1" dirty="0"/>
              <a:t> A, </a:t>
            </a:r>
            <a:r>
              <a:rPr lang="it-IT" sz="1600" i="1" dirty="0" err="1"/>
              <a:t>Compagnin</a:t>
            </a:r>
            <a:r>
              <a:rPr lang="it-IT" sz="1600" i="1" dirty="0"/>
              <a:t> C, Sci Rep. 2019 </a:t>
            </a:r>
            <a:r>
              <a:rPr lang="it-IT" sz="1600" i="1" dirty="0" err="1"/>
              <a:t>Aug</a:t>
            </a:r>
            <a:r>
              <a:rPr lang="it-IT" sz="1600" i="1" dirty="0"/>
              <a:t> 5;9(1):11333. </a:t>
            </a:r>
            <a:r>
              <a:rPr lang="it-IT" sz="1600" i="1" dirty="0" err="1"/>
              <a:t>doi</a:t>
            </a:r>
            <a:r>
              <a:rPr lang="it-IT" sz="1600" i="1" dirty="0"/>
              <a:t>: 10.1038/s41598-019-47719-y. </a:t>
            </a:r>
          </a:p>
        </p:txBody>
      </p:sp>
    </p:spTree>
    <p:extLst>
      <p:ext uri="{BB962C8B-B14F-4D97-AF65-F5344CB8AC3E}">
        <p14:creationId xmlns:p14="http://schemas.microsoft.com/office/powerpoint/2010/main" val="3684427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magine 3">
            <a:extLst>
              <a:ext uri="{FF2B5EF4-FFF2-40B4-BE49-F238E27FC236}">
                <a16:creationId xmlns:a16="http://schemas.microsoft.com/office/drawing/2014/main" id="{294074E5-7C96-4D75-AF1D-D66A78DC2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6"/>
          <a:stretch>
            <a:fillRect/>
          </a:stretch>
        </p:blipFill>
        <p:spPr bwMode="auto">
          <a:xfrm>
            <a:off x="2685701" y="43304"/>
            <a:ext cx="8460273" cy="677139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Immagine 2">
            <a:extLst>
              <a:ext uri="{FF2B5EF4-FFF2-40B4-BE49-F238E27FC236}">
                <a16:creationId xmlns:a16="http://schemas.microsoft.com/office/drawing/2014/main" id="{39C06E96-397F-4626-8A37-3862A65D9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6" t="84673" r="50830"/>
          <a:stretch>
            <a:fillRect/>
          </a:stretch>
        </p:blipFill>
        <p:spPr bwMode="auto">
          <a:xfrm>
            <a:off x="120634" y="1755993"/>
            <a:ext cx="2158719" cy="10158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Immagine 4">
            <a:extLst>
              <a:ext uri="{FF2B5EF4-FFF2-40B4-BE49-F238E27FC236}">
                <a16:creationId xmlns:a16="http://schemas.microsoft.com/office/drawing/2014/main" id="{10488364-49E4-4D12-B63D-EBC09E28D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8" t="84673" r="16306"/>
          <a:stretch>
            <a:fillRect/>
          </a:stretch>
        </p:blipFill>
        <p:spPr bwMode="auto">
          <a:xfrm>
            <a:off x="263490" y="2771860"/>
            <a:ext cx="2304750" cy="10174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101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B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995C2B08-BEDD-469B-9EBF-6D912B877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497" y="405207"/>
            <a:ext cx="8207894" cy="58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8" tIns="44994" rIns="89988" bIns="44994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449218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</a:pPr>
            <a:r>
              <a:rPr lang="it-IT" altLang="en-US" sz="3200" b="1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Adipose Stem Cells dopo calo ponderale (WL)</a:t>
            </a:r>
          </a:p>
        </p:txBody>
      </p:sp>
      <p:pic>
        <p:nvPicPr>
          <p:cNvPr id="58371" name="Immagine 3">
            <a:extLst>
              <a:ext uri="{FF2B5EF4-FFF2-40B4-BE49-F238E27FC236}">
                <a16:creationId xmlns:a16="http://schemas.microsoft.com/office/drawing/2014/main" id="{84C77F87-7067-4D12-9079-F3A9A2406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9" r="50031"/>
          <a:stretch>
            <a:fillRect/>
          </a:stretch>
        </p:blipFill>
        <p:spPr bwMode="auto">
          <a:xfrm>
            <a:off x="1776182" y="1197266"/>
            <a:ext cx="4320612" cy="2961889"/>
          </a:xfrm>
          <a:prstGeom prst="rect">
            <a:avLst/>
          </a:prstGeom>
          <a:solidFill>
            <a:schemeClr val="bg1"/>
          </a:solidFill>
          <a:ln w="9525">
            <a:solidFill>
              <a:srgbClr val="4D9FDD"/>
            </a:solidFill>
            <a:miter lim="800000"/>
            <a:headEnd/>
            <a:tailEnd/>
          </a:ln>
        </p:spPr>
      </p:pic>
      <p:pic>
        <p:nvPicPr>
          <p:cNvPr id="58372" name="Immagine 14">
            <a:extLst>
              <a:ext uri="{FF2B5EF4-FFF2-40B4-BE49-F238E27FC236}">
                <a16:creationId xmlns:a16="http://schemas.microsoft.com/office/drawing/2014/main" id="{74467146-02A1-4CA4-BAF9-977B387A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37" y="1197266"/>
            <a:ext cx="3187285" cy="296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Immagine 20">
            <a:extLst>
              <a:ext uri="{FF2B5EF4-FFF2-40B4-BE49-F238E27FC236}">
                <a16:creationId xmlns:a16="http://schemas.microsoft.com/office/drawing/2014/main" id="{B0B98C6A-117D-41BD-8659-DD510AD72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36" y="4436932"/>
            <a:ext cx="7331707" cy="170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CasellaDiTesto 21">
            <a:extLst>
              <a:ext uri="{FF2B5EF4-FFF2-40B4-BE49-F238E27FC236}">
                <a16:creationId xmlns:a16="http://schemas.microsoft.com/office/drawing/2014/main" id="{7495B4DD-F1AB-4DD3-A8BA-151B271B8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414" y="6108351"/>
            <a:ext cx="865074" cy="3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572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572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572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572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 SAT</a:t>
            </a:r>
          </a:p>
        </p:txBody>
      </p:sp>
      <p:sp>
        <p:nvSpPr>
          <p:cNvPr id="58375" name="CasellaDiTesto 22">
            <a:extLst>
              <a:ext uri="{FF2B5EF4-FFF2-40B4-BE49-F238E27FC236}">
                <a16:creationId xmlns:a16="http://schemas.microsoft.com/office/drawing/2014/main" id="{42F579FC-6F29-45AE-A500-A7C9FB8D1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4733" y="6108351"/>
            <a:ext cx="880947" cy="3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572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572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572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572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 VAT</a:t>
            </a:r>
          </a:p>
        </p:txBody>
      </p:sp>
      <p:sp>
        <p:nvSpPr>
          <p:cNvPr id="58376" name="CasellaDiTesto 23">
            <a:extLst>
              <a:ext uri="{FF2B5EF4-FFF2-40B4-BE49-F238E27FC236}">
                <a16:creationId xmlns:a16="http://schemas.microsoft.com/office/drawing/2014/main" id="{C36BCCFF-0711-450F-8FC9-A075FF3B7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751" y="6108351"/>
            <a:ext cx="887297" cy="3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572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572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572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572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WL SAT</a:t>
            </a:r>
          </a:p>
        </p:txBody>
      </p:sp>
    </p:spTree>
    <p:extLst>
      <p:ext uri="{BB962C8B-B14F-4D97-AF65-F5344CB8AC3E}">
        <p14:creationId xmlns:p14="http://schemas.microsoft.com/office/powerpoint/2010/main" val="535081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B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A78DF06-61A1-41DE-9AA0-37FBD121D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5"/>
          <a:stretch/>
        </p:blipFill>
        <p:spPr>
          <a:xfrm>
            <a:off x="1299010" y="186285"/>
            <a:ext cx="9398672" cy="310066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B1F215C-4B9F-4FFE-9BDC-6DA2448D5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983" y="3361572"/>
            <a:ext cx="8660033" cy="293629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86AE97F-62BC-4BD1-B0CF-6A0C4CB4D965}"/>
              </a:ext>
            </a:extLst>
          </p:cNvPr>
          <p:cNvSpPr/>
          <p:nvPr/>
        </p:nvSpPr>
        <p:spPr>
          <a:xfrm>
            <a:off x="350168" y="6372482"/>
            <a:ext cx="6148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Nonnarath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Serratrice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10.1186/s13287-026-04909-6</a:t>
            </a:r>
            <a:endParaRPr lang="it-IT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77976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B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EE0A2A8-DF27-4F44-B913-A100520D8552}"/>
              </a:ext>
            </a:extLst>
          </p:cNvPr>
          <p:cNvSpPr/>
          <p:nvPr/>
        </p:nvSpPr>
        <p:spPr>
          <a:xfrm>
            <a:off x="813786" y="5504665"/>
            <a:ext cx="10564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Liu</a:t>
            </a:r>
            <a:r>
              <a:rPr lang="it-IT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W, Li D, </a:t>
            </a:r>
            <a:r>
              <a:rPr lang="it-IT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it-IT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H, Li H, </a:t>
            </a:r>
            <a:r>
              <a:rPr lang="it-IT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Wang</a:t>
            </a:r>
            <a:r>
              <a:rPr lang="it-IT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Y. </a:t>
            </a:r>
            <a:r>
              <a:rPr lang="it-IT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Expansion and </a:t>
            </a:r>
            <a:r>
              <a:rPr lang="it-IT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inflammation</a:t>
            </a:r>
            <a:r>
              <a:rPr lang="it-IT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white adipose </a:t>
            </a:r>
            <a:r>
              <a:rPr lang="it-IT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tissue</a:t>
            </a:r>
            <a:r>
              <a:rPr lang="it-IT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it-IT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focusing</a:t>
            </a:r>
            <a:r>
              <a:rPr lang="it-IT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adipocyte</a:t>
            </a:r>
            <a:r>
              <a:rPr lang="it-IT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progenitors</a:t>
            </a:r>
            <a:r>
              <a:rPr lang="it-IT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Biol</a:t>
            </a:r>
            <a:r>
              <a:rPr lang="it-IT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</a:t>
            </a:r>
            <a:r>
              <a:rPr lang="it-IT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2020 </a:t>
            </a:r>
            <a:r>
              <a:rPr lang="it-IT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</a:t>
            </a:r>
            <a:r>
              <a:rPr lang="it-IT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16;402(2):123-132.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C385142-4388-4A24-95D2-264201963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08" y="1291190"/>
            <a:ext cx="5362151" cy="372418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288F7ED-70F1-45B9-93FE-01C7A3123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964" y="1291191"/>
            <a:ext cx="5641467" cy="372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0307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B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6E8EC11-FB83-460D-987F-F34F42CD7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8" y="692458"/>
            <a:ext cx="5237033" cy="524226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A184E82-448F-4434-A5B8-DFE12946B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932" y="848796"/>
            <a:ext cx="6403760" cy="46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9329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3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5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Goccia">
  <a:themeElements>
    <a:clrScheme name="Gocci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8.xml><?xml version="1.0" encoding="utf-8"?>
<a:theme xmlns:a="http://schemas.openxmlformats.org/drawingml/2006/main" name="2_Goccia">
  <a:themeElements>
    <a:clrScheme name="Gocci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1259</Words>
  <Application>Microsoft Office PowerPoint</Application>
  <PresentationFormat>Widescreen</PresentationFormat>
  <Paragraphs>153</Paragraphs>
  <Slides>32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8</vt:i4>
      </vt:variant>
      <vt:variant>
        <vt:lpstr>Titoli diapositive</vt:lpstr>
      </vt:variant>
      <vt:variant>
        <vt:i4>32</vt:i4>
      </vt:variant>
    </vt:vector>
  </HeadingPairs>
  <TitlesOfParts>
    <vt:vector size="49" baseType="lpstr">
      <vt:lpstr>SimSun</vt:lpstr>
      <vt:lpstr>Arial</vt:lpstr>
      <vt:lpstr>Arial Unicode MS</vt:lpstr>
      <vt:lpstr>Calibri</vt:lpstr>
      <vt:lpstr>Calibri Light</vt:lpstr>
      <vt:lpstr>Symbol</vt:lpstr>
      <vt:lpstr>Times New Roman</vt:lpstr>
      <vt:lpstr>Tw Cen MT</vt:lpstr>
      <vt:lpstr>Wingdings</vt:lpstr>
      <vt:lpstr>Tema di Office</vt:lpstr>
      <vt:lpstr>RetrospectVTI</vt:lpstr>
      <vt:lpstr>3_Tema di Office</vt:lpstr>
      <vt:lpstr>Goccia</vt:lpstr>
      <vt:lpstr>1_Struttura predefinita</vt:lpstr>
      <vt:lpstr>5_Tema di Office</vt:lpstr>
      <vt:lpstr>1_Goccia</vt:lpstr>
      <vt:lpstr>2_Goccia</vt:lpstr>
      <vt:lpstr>IL TESSUTO ADIPOSO. Fisiopatologia e recenti frontiere farmacologiche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Gabriella</dc:creator>
  <cp:lastModifiedBy>Gabriella</cp:lastModifiedBy>
  <cp:revision>30</cp:revision>
  <dcterms:created xsi:type="dcterms:W3CDTF">2026-02-17T17:06:20Z</dcterms:created>
  <dcterms:modified xsi:type="dcterms:W3CDTF">2026-02-18T17:34:11Z</dcterms:modified>
</cp:coreProperties>
</file>